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0" r:id="rId2"/>
    <p:sldId id="310" r:id="rId3"/>
    <p:sldId id="257" r:id="rId4"/>
    <p:sldId id="317" r:id="rId5"/>
    <p:sldId id="316" r:id="rId6"/>
    <p:sldId id="327" r:id="rId7"/>
    <p:sldId id="328" r:id="rId8"/>
    <p:sldId id="329" r:id="rId9"/>
    <p:sldId id="319" r:id="rId10"/>
    <p:sldId id="325" r:id="rId11"/>
    <p:sldId id="318" r:id="rId12"/>
    <p:sldId id="323" r:id="rId13"/>
    <p:sldId id="324" r:id="rId14"/>
    <p:sldId id="320" r:id="rId15"/>
    <p:sldId id="315" r:id="rId16"/>
    <p:sldId id="322" r:id="rId17"/>
    <p:sldId id="326" r:id="rId18"/>
    <p:sldId id="321" r:id="rId19"/>
    <p:sldId id="311" r:id="rId20"/>
    <p:sldId id="312" r:id="rId21"/>
    <p:sldId id="313" r:id="rId22"/>
    <p:sldId id="314" r:id="rId23"/>
    <p:sldId id="261" r:id="rId24"/>
    <p:sldId id="262" r:id="rId25"/>
  </p:sldIdLst>
  <p:sldSz cx="12192000" cy="6858000"/>
  <p:notesSz cx="6858000" cy="9144000"/>
  <p:embeddedFontLst>
    <p:embeddedFont>
      <p:font typeface="SB 어그로 Light" panose="02020603020101020101" pitchFamily="18" charset="-127"/>
      <p:regular r:id="rId26"/>
    </p:embeddedFont>
    <p:embeddedFont>
      <p:font typeface="SB 어그로 Medium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212121"/>
    <a:srgbClr val="778899"/>
    <a:srgbClr val="B0C4DE"/>
    <a:srgbClr val="87CEEB"/>
    <a:srgbClr val="FF1493"/>
    <a:srgbClr val="7FFFD4"/>
    <a:srgbClr val="00FF7F"/>
    <a:srgbClr val="000000"/>
    <a:srgbClr val="309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9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5CCC41-5AA2-8F2E-11C9-733A3027B8BB}"/>
              </a:ext>
            </a:extLst>
          </p:cNvPr>
          <p:cNvSpPr/>
          <p:nvPr userDrawn="1"/>
        </p:nvSpPr>
        <p:spPr>
          <a:xfrm>
            <a:off x="204216" y="201168"/>
            <a:ext cx="11783568" cy="6455664"/>
          </a:xfrm>
          <a:prstGeom prst="roundRect">
            <a:avLst>
              <a:gd name="adj" fmla="val 5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12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309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41973DC-9464-6290-DEEB-2AD3C05ECEE3}"/>
              </a:ext>
            </a:extLst>
          </p:cNvPr>
          <p:cNvSpPr/>
          <p:nvPr userDrawn="1"/>
        </p:nvSpPr>
        <p:spPr>
          <a:xfrm>
            <a:off x="1243584" y="201168"/>
            <a:ext cx="10744200" cy="6455664"/>
          </a:xfrm>
          <a:prstGeom prst="roundRect">
            <a:avLst>
              <a:gd name="adj" fmla="val 5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FFAD15-C36B-0479-52E3-4E9FA9B4234C}"/>
              </a:ext>
            </a:extLst>
          </p:cNvPr>
          <p:cNvSpPr/>
          <p:nvPr userDrawn="1"/>
        </p:nvSpPr>
        <p:spPr>
          <a:xfrm>
            <a:off x="173738" y="1415914"/>
            <a:ext cx="868678" cy="5880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 dirty="0">
                <a:solidFill>
                  <a:sysClr val="windowText" lastClr="00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개요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08829B8-255B-B6B4-B3EC-7598611FD286}"/>
              </a:ext>
            </a:extLst>
          </p:cNvPr>
          <p:cNvSpPr/>
          <p:nvPr userDrawn="1"/>
        </p:nvSpPr>
        <p:spPr>
          <a:xfrm>
            <a:off x="173738" y="3189850"/>
            <a:ext cx="868678" cy="58802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130741-F701-3ACC-AC91-943C43E1265E}"/>
              </a:ext>
            </a:extLst>
          </p:cNvPr>
          <p:cNvSpPr/>
          <p:nvPr userDrawn="1"/>
        </p:nvSpPr>
        <p:spPr>
          <a:xfrm>
            <a:off x="173738" y="4963786"/>
            <a:ext cx="868678" cy="58802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회고</a:t>
            </a:r>
            <a:endParaRPr lang="ko-KR" altLang="en-US" sz="2000" b="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07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309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6359EE-9469-0282-51E0-92C7774A865A}"/>
              </a:ext>
            </a:extLst>
          </p:cNvPr>
          <p:cNvSpPr/>
          <p:nvPr userDrawn="1"/>
        </p:nvSpPr>
        <p:spPr>
          <a:xfrm>
            <a:off x="1243584" y="201168"/>
            <a:ext cx="10744200" cy="6455664"/>
          </a:xfrm>
          <a:prstGeom prst="roundRect">
            <a:avLst>
              <a:gd name="adj" fmla="val 5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654E691-01A6-BEB6-3A53-25183BCD6EBE}"/>
              </a:ext>
            </a:extLst>
          </p:cNvPr>
          <p:cNvSpPr/>
          <p:nvPr userDrawn="1"/>
        </p:nvSpPr>
        <p:spPr>
          <a:xfrm>
            <a:off x="173738" y="1415914"/>
            <a:ext cx="868678" cy="58802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A815CA0-BF70-050A-EC54-B4506530275E}"/>
              </a:ext>
            </a:extLst>
          </p:cNvPr>
          <p:cNvSpPr/>
          <p:nvPr userDrawn="1"/>
        </p:nvSpPr>
        <p:spPr>
          <a:xfrm>
            <a:off x="173738" y="3189850"/>
            <a:ext cx="868678" cy="5880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>
                <a:solidFill>
                  <a:sysClr val="windowText" lastClr="00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ko-KR" altLang="en-US" sz="2000" b="0" dirty="0">
              <a:solidFill>
                <a:sysClr val="windowText" lastClr="00000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1B2945D-A081-6DBF-6E17-080A6D5CD686}"/>
              </a:ext>
            </a:extLst>
          </p:cNvPr>
          <p:cNvSpPr/>
          <p:nvPr userDrawn="1"/>
        </p:nvSpPr>
        <p:spPr>
          <a:xfrm>
            <a:off x="173738" y="4963786"/>
            <a:ext cx="868678" cy="58802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회고</a:t>
            </a:r>
            <a:endParaRPr lang="ko-KR" altLang="en-US" sz="2000" b="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000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309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24DC34-956D-0295-9F6D-58F232669AF4}"/>
              </a:ext>
            </a:extLst>
          </p:cNvPr>
          <p:cNvSpPr/>
          <p:nvPr userDrawn="1"/>
        </p:nvSpPr>
        <p:spPr>
          <a:xfrm>
            <a:off x="1243584" y="201168"/>
            <a:ext cx="10744200" cy="6455664"/>
          </a:xfrm>
          <a:prstGeom prst="roundRect">
            <a:avLst>
              <a:gd name="adj" fmla="val 5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8062052-354E-A509-168F-650C12E0128D}"/>
              </a:ext>
            </a:extLst>
          </p:cNvPr>
          <p:cNvSpPr/>
          <p:nvPr userDrawn="1"/>
        </p:nvSpPr>
        <p:spPr>
          <a:xfrm>
            <a:off x="173738" y="3189850"/>
            <a:ext cx="868678" cy="58802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1BAD78D-4984-64C5-1F96-D3391CE4365B}"/>
              </a:ext>
            </a:extLst>
          </p:cNvPr>
          <p:cNvSpPr/>
          <p:nvPr userDrawn="1"/>
        </p:nvSpPr>
        <p:spPr>
          <a:xfrm>
            <a:off x="173738" y="4963786"/>
            <a:ext cx="868678" cy="5880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회고</a:t>
            </a:r>
            <a:endParaRPr lang="ko-KR" altLang="en-US" sz="2000" b="0" dirty="0">
              <a:solidFill>
                <a:schemeClr val="tx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1A33E56-EE8F-49A6-EFC4-A8A7F9C3679C}"/>
              </a:ext>
            </a:extLst>
          </p:cNvPr>
          <p:cNvSpPr/>
          <p:nvPr userDrawn="1"/>
        </p:nvSpPr>
        <p:spPr>
          <a:xfrm>
            <a:off x="173738" y="1415914"/>
            <a:ext cx="868678" cy="58802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061064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rgbClr val="3090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898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3ABB71-03B0-0DC2-551B-E384631CF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BCE9-DA70-4658-B160-77CFB76A774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0FC8CF-35F3-C508-A8C2-499FD2DD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D02B2C-AE91-0ABC-FDD1-AC284ADD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FD86-D9B9-4707-AE91-DA2A9B843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06EC1E-7245-E3E1-04F3-9C09C409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72B83F-5CFD-FC17-E9A5-52B1BF0BA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CF6D9-AACB-23E3-5C3C-8765B27DA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93BCE9-DA70-4658-B160-77CFB76A774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07FA0-CC4B-0EC4-7B4E-D6545C30C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1F80FC-5095-BEED-F94C-E599B31C1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9CFD86-D9B9-4707-AE91-DA2A9B843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0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5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D72EF84-A1B7-9531-31A0-9BBC71305207}"/>
              </a:ext>
            </a:extLst>
          </p:cNvPr>
          <p:cNvSpPr/>
          <p:nvPr/>
        </p:nvSpPr>
        <p:spPr>
          <a:xfrm>
            <a:off x="-1" y="1"/>
            <a:ext cx="7693891" cy="6858000"/>
          </a:xfrm>
          <a:prstGeom prst="rect">
            <a:avLst/>
          </a:prstGeom>
          <a:solidFill>
            <a:srgbClr val="3090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3ED73-6F3B-DBDC-AFC6-84961378B5D6}"/>
              </a:ext>
            </a:extLst>
          </p:cNvPr>
          <p:cNvSpPr txBox="1"/>
          <p:nvPr/>
        </p:nvSpPr>
        <p:spPr>
          <a:xfrm>
            <a:off x="9199418" y="5341425"/>
            <a:ext cx="2332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11</a:t>
            </a:r>
            <a:r>
              <a:rPr lang="ko-KR" altLang="en-US" sz="32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06087-C278-C186-C237-B3875809D2DB}"/>
              </a:ext>
            </a:extLst>
          </p:cNvPr>
          <p:cNvSpPr txBox="1"/>
          <p:nvPr/>
        </p:nvSpPr>
        <p:spPr>
          <a:xfrm>
            <a:off x="3957782" y="931800"/>
            <a:ext cx="8155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NATIVE </a:t>
            </a:r>
            <a:r>
              <a:rPr lang="en-US" altLang="ko-KR" sz="60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WEATHER</a:t>
            </a:r>
            <a:endParaRPr lang="ko-KR" altLang="en-US" sz="6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36512-4D81-5AEA-A3EF-188BC5F8FBE6}"/>
              </a:ext>
            </a:extLst>
          </p:cNvPr>
          <p:cNvSpPr txBox="1"/>
          <p:nvPr/>
        </p:nvSpPr>
        <p:spPr>
          <a:xfrm>
            <a:off x="420255" y="5790892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2024-1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크로스플랫폼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295709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F7B0AB-8162-3E26-C913-2E11DBD2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6" y="1319212"/>
            <a:ext cx="9568053" cy="436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67402-97C4-B649-6BA9-37D69E5BBA11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4BE4B-3C66-F588-B44B-F9FCB035E2AF}"/>
              </a:ext>
            </a:extLst>
          </p:cNvPr>
          <p:cNvSpPr txBox="1"/>
          <p:nvPr/>
        </p:nvSpPr>
        <p:spPr>
          <a:xfrm>
            <a:off x="2543659" y="591663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API </a:t>
            </a:r>
            <a:r>
              <a:rPr lang="ko-KR" altLang="en-US" dirty="0"/>
              <a:t>호출 </a:t>
            </a:r>
            <a:r>
              <a:rPr lang="en-US" altLang="ko-KR" dirty="0"/>
              <a:t>/ </a:t>
            </a: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3B4A8D-204F-A6AB-51B7-CAB7A70D8C46}"/>
              </a:ext>
            </a:extLst>
          </p:cNvPr>
          <p:cNvSpPr/>
          <p:nvPr/>
        </p:nvSpPr>
        <p:spPr>
          <a:xfrm>
            <a:off x="5867400" y="2345769"/>
            <a:ext cx="4067175" cy="238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94347-7AF9-2F84-65BA-E5B73C31DFC8}"/>
              </a:ext>
            </a:extLst>
          </p:cNvPr>
          <p:cNvSpPr txBox="1"/>
          <p:nvPr/>
        </p:nvSpPr>
        <p:spPr>
          <a:xfrm>
            <a:off x="5441261" y="3619737"/>
            <a:ext cx="38475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6565"/>
                </a:solidFill>
              </a:rPr>
              <a:t>날짜와 시간을 바탕으로 데이터를 호출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F6C2D-87E2-A5C8-02BF-8F2B0A7A81CD}"/>
              </a:ext>
            </a:extLst>
          </p:cNvPr>
          <p:cNvSpPr txBox="1"/>
          <p:nvPr/>
        </p:nvSpPr>
        <p:spPr>
          <a:xfrm>
            <a:off x="4143076" y="4216875"/>
            <a:ext cx="10839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6565"/>
                </a:solidFill>
              </a:rPr>
              <a:t>지역 코드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06DEF1-3BB2-EACF-F3E5-6E7D6108EAE5}"/>
              </a:ext>
            </a:extLst>
          </p:cNvPr>
          <p:cNvSpPr/>
          <p:nvPr/>
        </p:nvSpPr>
        <p:spPr>
          <a:xfrm>
            <a:off x="2704801" y="3429000"/>
            <a:ext cx="2736460" cy="6238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6565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74ED011-1F9C-2D38-2383-2B1196C4DFBE}"/>
              </a:ext>
            </a:extLst>
          </p:cNvPr>
          <p:cNvSpPr/>
          <p:nvPr/>
        </p:nvSpPr>
        <p:spPr>
          <a:xfrm>
            <a:off x="2683553" y="4051014"/>
            <a:ext cx="1459523" cy="6238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65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18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3E87B35-9B6C-B784-B679-EA9C0FEFA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507" y="1296651"/>
            <a:ext cx="2362642" cy="5108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A074831-D4CC-9255-D172-B07BD0CC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33" y="1296651"/>
            <a:ext cx="2362642" cy="5108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A9581-9798-03D4-D5D5-7C6664BCBECF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29EE2-A0C2-2F0E-6AC0-988461262239}"/>
              </a:ext>
            </a:extLst>
          </p:cNvPr>
          <p:cNvSpPr txBox="1"/>
          <p:nvPr/>
        </p:nvSpPr>
        <p:spPr>
          <a:xfrm>
            <a:off x="2543659" y="59166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 dirty="0"/>
              <a:t>기온</a:t>
            </a: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EB790D2-A097-DA25-8321-EB42D994A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947" y="1296651"/>
            <a:ext cx="2362642" cy="51084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1D0FA2-E8AE-7CF4-9262-2A778AD97A0A}"/>
              </a:ext>
            </a:extLst>
          </p:cNvPr>
          <p:cNvCxnSpPr/>
          <p:nvPr/>
        </p:nvCxnSpPr>
        <p:spPr>
          <a:xfrm>
            <a:off x="4514850" y="3834566"/>
            <a:ext cx="1733550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243B356-EF20-B4CB-D7BE-CD789A20ED32}"/>
              </a:ext>
            </a:extLst>
          </p:cNvPr>
          <p:cNvSpPr txBox="1"/>
          <p:nvPr/>
        </p:nvSpPr>
        <p:spPr>
          <a:xfrm>
            <a:off x="4834039" y="34290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지역 선택</a:t>
            </a:r>
          </a:p>
        </p:txBody>
      </p:sp>
    </p:spTree>
    <p:extLst>
      <p:ext uri="{BB962C8B-B14F-4D97-AF65-F5344CB8AC3E}">
        <p14:creationId xmlns:p14="http://schemas.microsoft.com/office/powerpoint/2010/main" val="77109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10E098-47D6-584E-620A-B67AE16F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164673"/>
            <a:ext cx="7617914" cy="4212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AA5E5-069B-8DF4-A21A-4C26BEC2F762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98F73-2048-E658-6C0E-66695189FB9D}"/>
              </a:ext>
            </a:extLst>
          </p:cNvPr>
          <p:cNvSpPr txBox="1"/>
          <p:nvPr/>
        </p:nvSpPr>
        <p:spPr>
          <a:xfrm>
            <a:off x="2543659" y="59166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 dirty="0"/>
              <a:t>기온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EF0C7-A9AF-967F-995A-9DED7DF20293}"/>
              </a:ext>
            </a:extLst>
          </p:cNvPr>
          <p:cNvSpPr txBox="1"/>
          <p:nvPr/>
        </p:nvSpPr>
        <p:spPr>
          <a:xfrm>
            <a:off x="3127947" y="5693327"/>
            <a:ext cx="7019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해당 지역 코드를 </a:t>
            </a:r>
            <a:r>
              <a:rPr lang="ko-KR" altLang="en-US" sz="2400" dirty="0" err="1"/>
              <a:t>입력값으로</a:t>
            </a:r>
            <a:r>
              <a:rPr lang="ko-KR" altLang="en-US" sz="2400" dirty="0"/>
              <a:t> 사용 → </a:t>
            </a:r>
            <a:r>
              <a:rPr lang="en-US" altLang="ko-KR" sz="2400" dirty="0"/>
              <a:t>API </a:t>
            </a:r>
            <a:r>
              <a:rPr lang="ko-KR" altLang="en-US" sz="2400" dirty="0"/>
              <a:t>데이터 호출</a:t>
            </a:r>
          </a:p>
        </p:txBody>
      </p:sp>
    </p:spTree>
    <p:extLst>
      <p:ext uri="{BB962C8B-B14F-4D97-AF65-F5344CB8AC3E}">
        <p14:creationId xmlns:p14="http://schemas.microsoft.com/office/powerpoint/2010/main" val="334038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EAAD06-F89F-5747-6E51-6F128C1C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196" y="1176438"/>
            <a:ext cx="7942947" cy="3443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28D4A1-605A-5723-B20B-BCE436A16A5A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97E1F-6641-AF54-1A1A-803D8C596D23}"/>
              </a:ext>
            </a:extLst>
          </p:cNvPr>
          <p:cNvSpPr txBox="1"/>
          <p:nvPr/>
        </p:nvSpPr>
        <p:spPr>
          <a:xfrm>
            <a:off x="2543659" y="59166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 dirty="0"/>
              <a:t>기온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4FAC3-758B-6C2F-E41D-5A6B648D5491}"/>
              </a:ext>
            </a:extLst>
          </p:cNvPr>
          <p:cNvSpPr txBox="1"/>
          <p:nvPr/>
        </p:nvSpPr>
        <p:spPr>
          <a:xfrm>
            <a:off x="2045541" y="176212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리스트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197FBDD-2B62-A213-C41D-29C435651F6C}"/>
              </a:ext>
            </a:extLst>
          </p:cNvPr>
          <p:cNvCxnSpPr>
            <a:cxnSpLocks/>
          </p:cNvCxnSpPr>
          <p:nvPr/>
        </p:nvCxnSpPr>
        <p:spPr>
          <a:xfrm>
            <a:off x="3629025" y="1952625"/>
            <a:ext cx="6286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72C0B6-9B85-AA3B-ED4A-D01CCA646D9C}"/>
              </a:ext>
            </a:extLst>
          </p:cNvPr>
          <p:cNvSpPr txBox="1"/>
          <p:nvPr/>
        </p:nvSpPr>
        <p:spPr>
          <a:xfrm>
            <a:off x="1356249" y="2057400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리스트 요소 컨테이너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82E73E-56C2-830C-C402-F98B24EA2104}"/>
              </a:ext>
            </a:extLst>
          </p:cNvPr>
          <p:cNvSpPr txBox="1"/>
          <p:nvPr/>
        </p:nvSpPr>
        <p:spPr>
          <a:xfrm>
            <a:off x="2266755" y="263181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스타일 적용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AA01C-D129-AE4D-CC88-99815436CF9B}"/>
              </a:ext>
            </a:extLst>
          </p:cNvPr>
          <p:cNvSpPr txBox="1"/>
          <p:nvPr/>
        </p:nvSpPr>
        <p:spPr>
          <a:xfrm>
            <a:off x="2045541" y="3244334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리스트 타이틀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385C6C-27F3-A52F-0C0A-2CB59A2FC6CE}"/>
              </a:ext>
            </a:extLst>
          </p:cNvPr>
          <p:cNvCxnSpPr>
            <a:cxnSpLocks/>
          </p:cNvCxnSpPr>
          <p:nvPr/>
        </p:nvCxnSpPr>
        <p:spPr>
          <a:xfrm>
            <a:off x="3629025" y="2232541"/>
            <a:ext cx="6286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B5E620-B0AC-C279-F32C-DCD62DEF7416}"/>
              </a:ext>
            </a:extLst>
          </p:cNvPr>
          <p:cNvCxnSpPr>
            <a:cxnSpLocks/>
          </p:cNvCxnSpPr>
          <p:nvPr/>
        </p:nvCxnSpPr>
        <p:spPr>
          <a:xfrm>
            <a:off x="3629025" y="2816483"/>
            <a:ext cx="6286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BB3C2EB-EC2A-3F89-590D-2D0ACEDFC081}"/>
              </a:ext>
            </a:extLst>
          </p:cNvPr>
          <p:cNvCxnSpPr>
            <a:cxnSpLocks/>
          </p:cNvCxnSpPr>
          <p:nvPr/>
        </p:nvCxnSpPr>
        <p:spPr>
          <a:xfrm>
            <a:off x="3629025" y="3429000"/>
            <a:ext cx="6286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0F4DFD-8C56-B15B-FDA7-23D4DBBC0784}"/>
              </a:ext>
            </a:extLst>
          </p:cNvPr>
          <p:cNvSpPr txBox="1"/>
          <p:nvPr/>
        </p:nvSpPr>
        <p:spPr>
          <a:xfrm>
            <a:off x="2065002" y="5232141"/>
            <a:ext cx="9207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많은 양의 데이터를 리스트로 출력 할 수 있는 </a:t>
            </a:r>
            <a:r>
              <a:rPr lang="en-US" altLang="ko-KR" sz="2400" dirty="0"/>
              <a:t>“</a:t>
            </a:r>
            <a:r>
              <a:rPr lang="en-US" altLang="ko-KR" sz="2400" dirty="0" err="1"/>
              <a:t>FlatList</a:t>
            </a:r>
            <a:r>
              <a:rPr lang="en-US" altLang="ko-KR" sz="2400" dirty="0"/>
              <a:t>” </a:t>
            </a:r>
            <a:r>
              <a:rPr lang="ko-KR" altLang="en-US" sz="2400" dirty="0"/>
              <a:t>컴포넌트 사용</a:t>
            </a:r>
          </a:p>
        </p:txBody>
      </p:sp>
    </p:spTree>
    <p:extLst>
      <p:ext uri="{BB962C8B-B14F-4D97-AF65-F5344CB8AC3E}">
        <p14:creationId xmlns:p14="http://schemas.microsoft.com/office/powerpoint/2010/main" val="75932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A074831-D4CC-9255-D172-B07BD0CCA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33" y="1296651"/>
            <a:ext cx="2362642" cy="5108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A9581-9798-03D4-D5D5-7C6664BCBECF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29EE2-A0C2-2F0E-6AC0-988461262239}"/>
              </a:ext>
            </a:extLst>
          </p:cNvPr>
          <p:cNvSpPr txBox="1"/>
          <p:nvPr/>
        </p:nvSpPr>
        <p:spPr>
          <a:xfrm>
            <a:off x="2543659" y="59166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 dirty="0"/>
              <a:t>기온</a:t>
            </a: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EB790D2-A097-DA25-8321-EB42D994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46" y="1296651"/>
            <a:ext cx="2362642" cy="5108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A6B0E-9835-BC8B-AF96-052AF00FE4A6}"/>
              </a:ext>
            </a:extLst>
          </p:cNvPr>
          <p:cNvSpPr txBox="1"/>
          <p:nvPr/>
        </p:nvSpPr>
        <p:spPr>
          <a:xfrm>
            <a:off x="5408105" y="1485960"/>
            <a:ext cx="255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사용 당일 시간별 기온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67A07-813C-0EB3-2E3F-9F5B959BCC1C}"/>
              </a:ext>
            </a:extLst>
          </p:cNvPr>
          <p:cNvSpPr txBox="1"/>
          <p:nvPr/>
        </p:nvSpPr>
        <p:spPr>
          <a:xfrm>
            <a:off x="4989721" y="268593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사용 당일 이후 최고</a:t>
            </a:r>
            <a:r>
              <a:rPr lang="en-US" altLang="ko-KR" sz="2000" dirty="0"/>
              <a:t>/</a:t>
            </a:r>
            <a:r>
              <a:rPr lang="ko-KR" altLang="en-US" sz="2000" dirty="0"/>
              <a:t>최저 기온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356C9-767C-78E6-F3D9-9EF8CDB18671}"/>
              </a:ext>
            </a:extLst>
          </p:cNvPr>
          <p:cNvCxnSpPr>
            <a:cxnSpLocks/>
          </p:cNvCxnSpPr>
          <p:nvPr/>
        </p:nvCxnSpPr>
        <p:spPr>
          <a:xfrm>
            <a:off x="4733925" y="1886070"/>
            <a:ext cx="3114675" cy="0"/>
          </a:xfrm>
          <a:prstGeom prst="straightConnector1">
            <a:avLst/>
          </a:prstGeom>
          <a:ln w="28575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4165217-F3A7-E163-E19A-F8A8E51C8F28}"/>
              </a:ext>
            </a:extLst>
          </p:cNvPr>
          <p:cNvCxnSpPr>
            <a:cxnSpLocks/>
          </p:cNvCxnSpPr>
          <p:nvPr/>
        </p:nvCxnSpPr>
        <p:spPr>
          <a:xfrm>
            <a:off x="5057775" y="3086040"/>
            <a:ext cx="3629025" cy="0"/>
          </a:xfrm>
          <a:prstGeom prst="straightConnector1">
            <a:avLst/>
          </a:prstGeom>
          <a:ln w="28575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2F9461-6ABB-B3B8-E80F-0BDA657B9ED7}"/>
              </a:ext>
            </a:extLst>
          </p:cNvPr>
          <p:cNvSpPr txBox="1"/>
          <p:nvPr/>
        </p:nvSpPr>
        <p:spPr>
          <a:xfrm>
            <a:off x="5066826" y="5187374"/>
            <a:ext cx="323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기온 상세 정보도 </a:t>
            </a:r>
            <a:r>
              <a:rPr lang="en-US" altLang="ko-KR" dirty="0" err="1"/>
              <a:t>FlatList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8508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403A39A-D21E-93D0-065E-0A8FD808C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79" y="1209675"/>
            <a:ext cx="2415506" cy="5222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585F0EB-CD8D-C092-3625-A6A1497EC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11" y="1209675"/>
            <a:ext cx="2415506" cy="5222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A00E2-7703-7EE1-4580-4A86987ED15C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CD53B-E60B-2798-16EA-C210805F20B0}"/>
              </a:ext>
            </a:extLst>
          </p:cNvPr>
          <p:cNvSpPr txBox="1"/>
          <p:nvPr/>
        </p:nvSpPr>
        <p:spPr>
          <a:xfrm>
            <a:off x="2543659" y="59166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 dirty="0"/>
              <a:t>날씨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FE46709-9228-4428-2220-D5F675A0A045}"/>
              </a:ext>
            </a:extLst>
          </p:cNvPr>
          <p:cNvCxnSpPr>
            <a:cxnSpLocks/>
          </p:cNvCxnSpPr>
          <p:nvPr/>
        </p:nvCxnSpPr>
        <p:spPr>
          <a:xfrm>
            <a:off x="4248150" y="3834566"/>
            <a:ext cx="1276350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CB7DF9-38CB-F19B-A94B-F47D1168E6E8}"/>
              </a:ext>
            </a:extLst>
          </p:cNvPr>
          <p:cNvSpPr txBox="1"/>
          <p:nvPr/>
        </p:nvSpPr>
        <p:spPr>
          <a:xfrm>
            <a:off x="4329214" y="34290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지역 선택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7ED28-7536-4EA3-B2B0-8E3F5AC9D61A}"/>
              </a:ext>
            </a:extLst>
          </p:cNvPr>
          <p:cNvSpPr txBox="1"/>
          <p:nvPr/>
        </p:nvSpPr>
        <p:spPr>
          <a:xfrm>
            <a:off x="8358289" y="1371600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강수 형태</a:t>
            </a:r>
            <a:endParaRPr lang="ko-KR" alt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83459-0384-E069-76DA-A6532ED57AB5}"/>
              </a:ext>
            </a:extLst>
          </p:cNvPr>
          <p:cNvSpPr txBox="1"/>
          <p:nvPr/>
        </p:nvSpPr>
        <p:spPr>
          <a:xfrm>
            <a:off x="8358289" y="1857375"/>
            <a:ext cx="2585936" cy="8887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없음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</a:t>
            </a:r>
            <a:r>
              <a:rPr lang="en-US" altLang="ko-KR" dirty="0"/>
              <a:t>/</a:t>
            </a:r>
            <a:r>
              <a:rPr lang="ko-KR" altLang="en-US" dirty="0"/>
              <a:t>눈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눈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D0D99C-AA3F-A01B-62F8-8D952B32335A}"/>
              </a:ext>
            </a:extLst>
          </p:cNvPr>
          <p:cNvSpPr txBox="1"/>
          <p:nvPr/>
        </p:nvSpPr>
        <p:spPr>
          <a:xfrm>
            <a:off x="8371111" y="369642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하늘 상태</a:t>
            </a:r>
            <a:endParaRPr lang="ko-KR" alt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395C6B-AC80-96A3-6353-5552A538308F}"/>
              </a:ext>
            </a:extLst>
          </p:cNvPr>
          <p:cNvSpPr txBox="1"/>
          <p:nvPr/>
        </p:nvSpPr>
        <p:spPr>
          <a:xfrm>
            <a:off x="8371111" y="4182197"/>
            <a:ext cx="3011264" cy="8887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맑음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구름 많음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흐림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165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585F0EB-CD8D-C092-3625-A6A1497EC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59" y="1209675"/>
            <a:ext cx="2415506" cy="5222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A00E2-7703-7EE1-4580-4A86987ED15C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CD53B-E60B-2798-16EA-C210805F20B0}"/>
              </a:ext>
            </a:extLst>
          </p:cNvPr>
          <p:cNvSpPr txBox="1"/>
          <p:nvPr/>
        </p:nvSpPr>
        <p:spPr>
          <a:xfrm>
            <a:off x="2543659" y="59166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 dirty="0"/>
              <a:t>날씨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D0D99C-AA3F-A01B-62F8-8D952B32335A}"/>
              </a:ext>
            </a:extLst>
          </p:cNvPr>
          <p:cNvSpPr txBox="1"/>
          <p:nvPr/>
        </p:nvSpPr>
        <p:spPr>
          <a:xfrm>
            <a:off x="5537259" y="2054520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하늘 상태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180B1-4746-4C0D-5DE8-62462BD4DE82}"/>
              </a:ext>
            </a:extLst>
          </p:cNvPr>
          <p:cNvSpPr txBox="1"/>
          <p:nvPr/>
        </p:nvSpPr>
        <p:spPr>
          <a:xfrm>
            <a:off x="5541106" y="259080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맑음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0A5B0-54CF-8AC0-9533-CCC1F3C4FCB6}"/>
              </a:ext>
            </a:extLst>
          </p:cNvPr>
          <p:cNvSpPr txBox="1"/>
          <p:nvPr/>
        </p:nvSpPr>
        <p:spPr>
          <a:xfrm>
            <a:off x="6722206" y="259080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구름 많음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A0295-DF71-BE4F-AA21-EF804E532185}"/>
              </a:ext>
            </a:extLst>
          </p:cNvPr>
          <p:cNvSpPr txBox="1"/>
          <p:nvPr/>
        </p:nvSpPr>
        <p:spPr>
          <a:xfrm>
            <a:off x="8382604" y="259080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흐림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538F40-DB90-AFFF-3E80-1A77FA853EDB}"/>
              </a:ext>
            </a:extLst>
          </p:cNvPr>
          <p:cNvSpPr/>
          <p:nvPr/>
        </p:nvSpPr>
        <p:spPr>
          <a:xfrm>
            <a:off x="5537259" y="3112035"/>
            <a:ext cx="609462" cy="609462"/>
          </a:xfrm>
          <a:prstGeom prst="roundRect">
            <a:avLst/>
          </a:prstGeom>
          <a:solidFill>
            <a:srgbClr val="87CE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901B5B-5C68-6841-A7C8-C21B7ECDB998}"/>
              </a:ext>
            </a:extLst>
          </p:cNvPr>
          <p:cNvSpPr/>
          <p:nvPr/>
        </p:nvSpPr>
        <p:spPr>
          <a:xfrm>
            <a:off x="6961855" y="3096302"/>
            <a:ext cx="609462" cy="609462"/>
          </a:xfrm>
          <a:prstGeom prst="roundRect">
            <a:avLst/>
          </a:prstGeom>
          <a:solidFill>
            <a:srgbClr val="B0C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24A80C-2709-20EC-3894-BEFB7B29E107}"/>
              </a:ext>
            </a:extLst>
          </p:cNvPr>
          <p:cNvSpPr/>
          <p:nvPr/>
        </p:nvSpPr>
        <p:spPr>
          <a:xfrm>
            <a:off x="8379398" y="3112035"/>
            <a:ext cx="609462" cy="609462"/>
          </a:xfrm>
          <a:prstGeom prst="roundRect">
            <a:avLst/>
          </a:prstGeom>
          <a:solidFill>
            <a:srgbClr val="7788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2C4B4-48BE-1948-DC0F-F476B9F7EEC4}"/>
              </a:ext>
            </a:extLst>
          </p:cNvPr>
          <p:cNvSpPr txBox="1"/>
          <p:nvPr/>
        </p:nvSpPr>
        <p:spPr>
          <a:xfrm>
            <a:off x="9239250" y="3244334"/>
            <a:ext cx="24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BackgroundColor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178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0C3DE8D-91A1-B89A-7EAE-F1615A621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46" y="1362054"/>
            <a:ext cx="10058400" cy="4133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67402-97C4-B649-6BA9-37D69E5BBA11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4BE4B-3C66-F588-B44B-F9FCB035E2AF}"/>
              </a:ext>
            </a:extLst>
          </p:cNvPr>
          <p:cNvSpPr txBox="1"/>
          <p:nvPr/>
        </p:nvSpPr>
        <p:spPr>
          <a:xfrm>
            <a:off x="2543659" y="59166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API </a:t>
            </a:r>
            <a:r>
              <a:rPr lang="ko-KR" altLang="en-US" dirty="0"/>
              <a:t>호출 </a:t>
            </a:r>
            <a:r>
              <a:rPr lang="en-US" altLang="ko-KR" dirty="0"/>
              <a:t>/ </a:t>
            </a:r>
            <a:r>
              <a:rPr lang="ko-KR" altLang="en-US" dirty="0" err="1"/>
              <a:t>대기질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3B4A8D-204F-A6AB-51B7-CAB7A70D8C46}"/>
              </a:ext>
            </a:extLst>
          </p:cNvPr>
          <p:cNvSpPr/>
          <p:nvPr/>
        </p:nvSpPr>
        <p:spPr>
          <a:xfrm>
            <a:off x="6343650" y="2707719"/>
            <a:ext cx="3543300" cy="2640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F6C2D-87E2-A5C8-02BF-8F2B0A7A81CD}"/>
              </a:ext>
            </a:extLst>
          </p:cNvPr>
          <p:cNvSpPr txBox="1"/>
          <p:nvPr/>
        </p:nvSpPr>
        <p:spPr>
          <a:xfrm>
            <a:off x="5240623" y="3777666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6565"/>
                </a:solidFill>
              </a:rPr>
              <a:t>미세먼지 측정소 이름</a:t>
            </a:r>
            <a:endParaRPr lang="ko-KR" altLang="en-US" dirty="0">
              <a:solidFill>
                <a:srgbClr val="FF6565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74ED011-1F9C-2D38-2383-2B1196C4DFBE}"/>
              </a:ext>
            </a:extLst>
          </p:cNvPr>
          <p:cNvSpPr/>
          <p:nvPr/>
        </p:nvSpPr>
        <p:spPr>
          <a:xfrm>
            <a:off x="2705893" y="3777666"/>
            <a:ext cx="2380457" cy="2704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65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94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C62FF3D3-F92F-0C7C-039D-E8E1A208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15" y="1114425"/>
            <a:ext cx="2494801" cy="5394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1B0591-AA49-5AFB-100A-B4CC1B7F8592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0B6E2-FD17-50C7-4DE2-D9112F466E94}"/>
              </a:ext>
            </a:extLst>
          </p:cNvPr>
          <p:cNvSpPr txBox="1"/>
          <p:nvPr/>
        </p:nvSpPr>
        <p:spPr>
          <a:xfrm>
            <a:off x="2543659" y="59166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 err="1"/>
              <a:t>대기질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AC304-0E25-A088-B1B6-2E33EC9B7B6F}"/>
              </a:ext>
            </a:extLst>
          </p:cNvPr>
          <p:cNvSpPr txBox="1"/>
          <p:nvPr/>
        </p:nvSpPr>
        <p:spPr>
          <a:xfrm>
            <a:off x="4495800" y="1228725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지역 제한 </a:t>
            </a:r>
            <a:r>
              <a:rPr lang="en-US" altLang="ko-KR" dirty="0"/>
              <a:t>: </a:t>
            </a:r>
            <a:r>
              <a:rPr lang="ko-KR" altLang="en-US" dirty="0"/>
              <a:t>서울특별시 송파구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CF165-1F93-67EF-F260-5DC91C7489B2}"/>
              </a:ext>
            </a:extLst>
          </p:cNvPr>
          <p:cNvSpPr txBox="1"/>
          <p:nvPr/>
        </p:nvSpPr>
        <p:spPr>
          <a:xfrm>
            <a:off x="4670227" y="2809160"/>
            <a:ext cx="785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~ 30</a:t>
            </a:r>
            <a:endParaRPr lang="ko-KR" alt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CD9B2-C010-270D-DEB7-44A26B557F3C}"/>
              </a:ext>
            </a:extLst>
          </p:cNvPr>
          <p:cNvSpPr txBox="1"/>
          <p:nvPr/>
        </p:nvSpPr>
        <p:spPr>
          <a:xfrm>
            <a:off x="6155370" y="2809160"/>
            <a:ext cx="121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30 ~ 80</a:t>
            </a:r>
            <a:endParaRPr lang="ko-KR" alt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46833-CD21-8F24-42E2-74C64D10E9BA}"/>
              </a:ext>
            </a:extLst>
          </p:cNvPr>
          <p:cNvSpPr txBox="1"/>
          <p:nvPr/>
        </p:nvSpPr>
        <p:spPr>
          <a:xfrm>
            <a:off x="8074606" y="2809160"/>
            <a:ext cx="779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80 ~</a:t>
            </a:r>
            <a:endParaRPr lang="ko-KR" alt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1DF639D-F326-4F4D-D429-B8AA4E5D81C6}"/>
              </a:ext>
            </a:extLst>
          </p:cNvPr>
          <p:cNvSpPr/>
          <p:nvPr/>
        </p:nvSpPr>
        <p:spPr>
          <a:xfrm>
            <a:off x="4704970" y="4413744"/>
            <a:ext cx="785793" cy="828675"/>
          </a:xfrm>
          <a:prstGeom prst="roundRect">
            <a:avLst/>
          </a:prstGeom>
          <a:solidFill>
            <a:srgbClr val="00FF7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35D1253-C083-9F0A-B8C1-069698B3C3D7}"/>
              </a:ext>
            </a:extLst>
          </p:cNvPr>
          <p:cNvSpPr/>
          <p:nvPr/>
        </p:nvSpPr>
        <p:spPr>
          <a:xfrm>
            <a:off x="6373631" y="4413744"/>
            <a:ext cx="785793" cy="828675"/>
          </a:xfrm>
          <a:prstGeom prst="roundRect">
            <a:avLst/>
          </a:prstGeom>
          <a:solidFill>
            <a:srgbClr val="7FFFD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685636C-096C-47FD-BD58-694E3F540346}"/>
              </a:ext>
            </a:extLst>
          </p:cNvPr>
          <p:cNvSpPr/>
          <p:nvPr/>
        </p:nvSpPr>
        <p:spPr>
          <a:xfrm>
            <a:off x="8067872" y="4413744"/>
            <a:ext cx="785793" cy="828675"/>
          </a:xfrm>
          <a:prstGeom prst="roundRect">
            <a:avLst/>
          </a:prstGeom>
          <a:solidFill>
            <a:srgbClr val="FF149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이모티콘, 클립아트, 스마일리, 노랑이(가) 표시된 사진&#10;&#10;자동 생성된 설명">
            <a:extLst>
              <a:ext uri="{FF2B5EF4-FFF2-40B4-BE49-F238E27FC236}">
                <a16:creationId xmlns:a16="http://schemas.microsoft.com/office/drawing/2014/main" id="{F5DAE497-5187-BB16-A518-611FFA7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85" y="3451507"/>
            <a:ext cx="720000" cy="720000"/>
          </a:xfrm>
          <a:prstGeom prst="rect">
            <a:avLst/>
          </a:prstGeom>
        </p:spPr>
      </p:pic>
      <p:pic>
        <p:nvPicPr>
          <p:cNvPr id="22" name="그림 21" descr="노랑, 이모티콘, 스마일리, 만화 영화이(가) 표시된 사진&#10;&#10;자동 생성된 설명">
            <a:extLst>
              <a:ext uri="{FF2B5EF4-FFF2-40B4-BE49-F238E27FC236}">
                <a16:creationId xmlns:a16="http://schemas.microsoft.com/office/drawing/2014/main" id="{7D962460-1889-C368-32B5-9B451E5C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64" y="3451507"/>
            <a:ext cx="720000" cy="720000"/>
          </a:xfrm>
          <a:prstGeom prst="rect">
            <a:avLst/>
          </a:prstGeom>
        </p:spPr>
      </p:pic>
      <p:pic>
        <p:nvPicPr>
          <p:cNvPr id="28" name="그림 27" descr="클립아트, 원, 이모티콘, 그림이(가) 표시된 사진&#10;&#10;자동 생성된 설명">
            <a:extLst>
              <a:ext uri="{FF2B5EF4-FFF2-40B4-BE49-F238E27FC236}">
                <a16:creationId xmlns:a16="http://schemas.microsoft.com/office/drawing/2014/main" id="{4C9B6FBA-FCCD-4A14-D23C-1ACC64101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110" y="3451507"/>
            <a:ext cx="71405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2678B04-8E7B-E52F-21E1-B7AF1E4F5F7C}"/>
              </a:ext>
            </a:extLst>
          </p:cNvPr>
          <p:cNvSpPr txBox="1"/>
          <p:nvPr/>
        </p:nvSpPr>
        <p:spPr>
          <a:xfrm>
            <a:off x="4670227" y="2238635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농도에 </a:t>
            </a:r>
            <a:r>
              <a:rPr lang="ko-KR" altLang="en-US"/>
              <a:t>따른 </a:t>
            </a:r>
            <a:r>
              <a:rPr lang="en-US" altLang="ko-KR" dirty="0"/>
              <a:t>UI </a:t>
            </a:r>
            <a:r>
              <a:rPr lang="ko-KR" altLang="en-US" dirty="0"/>
              <a:t>변화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3BF365-D02E-9EBC-B073-706318B1A94F}"/>
              </a:ext>
            </a:extLst>
          </p:cNvPr>
          <p:cNvSpPr txBox="1"/>
          <p:nvPr/>
        </p:nvSpPr>
        <p:spPr>
          <a:xfrm>
            <a:off x="9263240" y="2809160"/>
            <a:ext cx="24710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Value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Image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BackgroundColor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180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D15B37B9-AAFE-B533-B715-02F8FD40B6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1096" y="462460"/>
            <a:ext cx="2669886" cy="5933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8F3C3-D9BB-468C-DC2B-9E9D263530E0}"/>
              </a:ext>
            </a:extLst>
          </p:cNvPr>
          <p:cNvSpPr txBox="1"/>
          <p:nvPr/>
        </p:nvSpPr>
        <p:spPr>
          <a:xfrm>
            <a:off x="1729221" y="462460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시연 영상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37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6447A36-8B82-7424-9AD2-6BA1C42304C9}"/>
              </a:ext>
            </a:extLst>
          </p:cNvPr>
          <p:cNvSpPr/>
          <p:nvPr/>
        </p:nvSpPr>
        <p:spPr>
          <a:xfrm>
            <a:off x="1246749" y="1399561"/>
            <a:ext cx="2997937" cy="701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202184048</a:t>
            </a:r>
            <a:r>
              <a:rPr lang="ko-KR" altLang="en-US" dirty="0">
                <a:solidFill>
                  <a:sysClr val="windowText" lastClr="000000"/>
                </a:solidFill>
              </a:rPr>
              <a:t> 임준혁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C09F5C-ADC1-2E56-0CFA-C53949771324}"/>
              </a:ext>
            </a:extLst>
          </p:cNvPr>
          <p:cNvSpPr/>
          <p:nvPr/>
        </p:nvSpPr>
        <p:spPr>
          <a:xfrm>
            <a:off x="1246749" y="3478068"/>
            <a:ext cx="2997937" cy="701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202284024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신명재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DFACDF-B48C-50AC-8D7F-0ACEB775D7F7}"/>
              </a:ext>
            </a:extLst>
          </p:cNvPr>
          <p:cNvSpPr/>
          <p:nvPr/>
        </p:nvSpPr>
        <p:spPr>
          <a:xfrm>
            <a:off x="1246749" y="2440707"/>
            <a:ext cx="2997937" cy="701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202004092</a:t>
            </a:r>
            <a:r>
              <a:rPr lang="ko-KR" altLang="en-US" dirty="0">
                <a:solidFill>
                  <a:sysClr val="windowText" lastClr="000000"/>
                </a:solidFill>
              </a:rPr>
              <a:t> 이성현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B4E23-BEB3-025D-D9DF-99C27E188293}"/>
              </a:ext>
            </a:extLst>
          </p:cNvPr>
          <p:cNvSpPr txBox="1"/>
          <p:nvPr/>
        </p:nvSpPr>
        <p:spPr>
          <a:xfrm>
            <a:off x="843396" y="462460"/>
            <a:ext cx="2997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구성원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D6D2FB74-940F-EC27-F545-3F45D2F95928}"/>
              </a:ext>
            </a:extLst>
          </p:cNvPr>
          <p:cNvSpPr/>
          <p:nvPr/>
        </p:nvSpPr>
        <p:spPr>
          <a:xfrm>
            <a:off x="6063382" y="2559914"/>
            <a:ext cx="249740" cy="1554593"/>
          </a:xfrm>
          <a:prstGeom prst="rightBrace">
            <a:avLst>
              <a:gd name="adj1" fmla="val 4710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AE544A-5B1E-96E4-17EA-A2ACA410D548}"/>
              </a:ext>
            </a:extLst>
          </p:cNvPr>
          <p:cNvCxnSpPr>
            <a:cxnSpLocks/>
          </p:cNvCxnSpPr>
          <p:nvPr/>
        </p:nvCxnSpPr>
        <p:spPr>
          <a:xfrm>
            <a:off x="6265875" y="3337210"/>
            <a:ext cx="3239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8263CD1-D38E-EB67-FD54-9C7B61FCC4D7}"/>
              </a:ext>
            </a:extLst>
          </p:cNvPr>
          <p:cNvCxnSpPr>
            <a:cxnSpLocks/>
          </p:cNvCxnSpPr>
          <p:nvPr/>
        </p:nvCxnSpPr>
        <p:spPr>
          <a:xfrm>
            <a:off x="6063382" y="1750542"/>
            <a:ext cx="526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D7DF86-2AA6-567B-32AB-0B9F100852F1}"/>
              </a:ext>
            </a:extLst>
          </p:cNvPr>
          <p:cNvSpPr txBox="1"/>
          <p:nvPr/>
        </p:nvSpPr>
        <p:spPr>
          <a:xfrm>
            <a:off x="6719165" y="1589771"/>
            <a:ext cx="371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디자인</a:t>
            </a:r>
            <a:r>
              <a:rPr lang="en-US" altLang="ko-KR" sz="2000" dirty="0"/>
              <a:t>, </a:t>
            </a:r>
            <a:r>
              <a:rPr lang="ko-KR" altLang="en-US" sz="2000" dirty="0"/>
              <a:t>메인 화면 구현</a:t>
            </a:r>
            <a:r>
              <a:rPr lang="en-US" altLang="ko-KR" sz="2000" dirty="0"/>
              <a:t>, </a:t>
            </a:r>
            <a:r>
              <a:rPr lang="ko-KR" altLang="en-US" sz="2000" dirty="0"/>
              <a:t>기능 통합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CA83BA-269B-1AF7-5320-9F9AF0B01748}"/>
              </a:ext>
            </a:extLst>
          </p:cNvPr>
          <p:cNvSpPr txBox="1"/>
          <p:nvPr/>
        </p:nvSpPr>
        <p:spPr>
          <a:xfrm>
            <a:off x="6719165" y="3156462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/>
              <a:t>탭 및 기능 구현</a:t>
            </a:r>
            <a:endParaRPr lang="ko-KR" altLang="en-US" sz="20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F7998F8-3F4F-AC6B-C91B-BB00044539FB}"/>
              </a:ext>
            </a:extLst>
          </p:cNvPr>
          <p:cNvSpPr/>
          <p:nvPr/>
        </p:nvSpPr>
        <p:spPr>
          <a:xfrm>
            <a:off x="4554965" y="3478068"/>
            <a:ext cx="1256151" cy="701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PPT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F617F1C-AA27-A4E8-EED3-506967F6798B}"/>
              </a:ext>
            </a:extLst>
          </p:cNvPr>
          <p:cNvSpPr/>
          <p:nvPr/>
        </p:nvSpPr>
        <p:spPr>
          <a:xfrm>
            <a:off x="4554965" y="2440708"/>
            <a:ext cx="1256151" cy="701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PPT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32B49A1-8C14-2880-DA65-8EB76286CEE1}"/>
              </a:ext>
            </a:extLst>
          </p:cNvPr>
          <p:cNvSpPr/>
          <p:nvPr/>
        </p:nvSpPr>
        <p:spPr>
          <a:xfrm>
            <a:off x="4554965" y="1399561"/>
            <a:ext cx="1256151" cy="701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발표자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9C67FC-5FE7-98BD-5626-C8A82CD6827E}"/>
              </a:ext>
            </a:extLst>
          </p:cNvPr>
          <p:cNvSpPr/>
          <p:nvPr/>
        </p:nvSpPr>
        <p:spPr>
          <a:xfrm>
            <a:off x="1246749" y="5491596"/>
            <a:ext cx="2997937" cy="701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202284011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김연재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AA8A2F4-1BC9-AC7A-F22B-D644053DF671}"/>
              </a:ext>
            </a:extLst>
          </p:cNvPr>
          <p:cNvSpPr/>
          <p:nvPr/>
        </p:nvSpPr>
        <p:spPr>
          <a:xfrm>
            <a:off x="1246749" y="4454237"/>
            <a:ext cx="2997937" cy="701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201904038</a:t>
            </a:r>
            <a:r>
              <a:rPr lang="ko-KR" altLang="en-US" dirty="0">
                <a:solidFill>
                  <a:sysClr val="windowText" lastClr="000000"/>
                </a:solidFill>
              </a:rPr>
              <a:t> 민태호</a:t>
            </a: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DC698A2C-6578-6596-BCFA-69FCF1CDE9D4}"/>
              </a:ext>
            </a:extLst>
          </p:cNvPr>
          <p:cNvSpPr/>
          <p:nvPr/>
        </p:nvSpPr>
        <p:spPr>
          <a:xfrm>
            <a:off x="6063382" y="4563632"/>
            <a:ext cx="249740" cy="1554593"/>
          </a:xfrm>
          <a:prstGeom prst="rightBrace">
            <a:avLst>
              <a:gd name="adj1" fmla="val 4710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8616DD6-DDF0-E429-EFCE-1AB0A7239582}"/>
              </a:ext>
            </a:extLst>
          </p:cNvPr>
          <p:cNvCxnSpPr>
            <a:cxnSpLocks/>
          </p:cNvCxnSpPr>
          <p:nvPr/>
        </p:nvCxnSpPr>
        <p:spPr>
          <a:xfrm>
            <a:off x="6265875" y="5340928"/>
            <a:ext cx="3239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6D7DB8-5F19-1814-4374-CB79C1292B2E}"/>
              </a:ext>
            </a:extLst>
          </p:cNvPr>
          <p:cNvSpPr txBox="1"/>
          <p:nvPr/>
        </p:nvSpPr>
        <p:spPr>
          <a:xfrm>
            <a:off x="6719165" y="5156262"/>
            <a:ext cx="355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API </a:t>
            </a:r>
            <a:r>
              <a:rPr lang="ko-KR" altLang="en-US" sz="2000" dirty="0"/>
              <a:t>호출 컴포넌트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 파싱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B142273-CB72-C4F5-450B-B506BC804661}"/>
              </a:ext>
            </a:extLst>
          </p:cNvPr>
          <p:cNvSpPr/>
          <p:nvPr/>
        </p:nvSpPr>
        <p:spPr>
          <a:xfrm>
            <a:off x="4554965" y="4454237"/>
            <a:ext cx="1256151" cy="701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PPT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29D0F05-C41F-8F1F-30B0-2AEF490E4816}"/>
              </a:ext>
            </a:extLst>
          </p:cNvPr>
          <p:cNvSpPr/>
          <p:nvPr/>
        </p:nvSpPr>
        <p:spPr>
          <a:xfrm>
            <a:off x="4554965" y="5491597"/>
            <a:ext cx="1256151" cy="701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4136810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34BB0-359A-BCAC-1E14-ADEED5F3CA58}"/>
              </a:ext>
            </a:extLst>
          </p:cNvPr>
          <p:cNvSpPr txBox="1"/>
          <p:nvPr/>
        </p:nvSpPr>
        <p:spPr>
          <a:xfrm>
            <a:off x="1520248" y="535710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파트 별 회고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1737C-0A8F-5F83-A9C5-5271C4E652A1}"/>
              </a:ext>
            </a:extLst>
          </p:cNvPr>
          <p:cNvSpPr txBox="1"/>
          <p:nvPr/>
        </p:nvSpPr>
        <p:spPr>
          <a:xfrm>
            <a:off x="1905289" y="2063750"/>
            <a:ext cx="1501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Good ↑</a:t>
            </a:r>
            <a:endParaRPr lang="ko-KR" altLang="en-US" sz="2400" dirty="0">
              <a:solidFill>
                <a:srgbClr val="FF000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CCBCB-22C1-4CFA-9BC5-6A0DBB108F30}"/>
              </a:ext>
            </a:extLst>
          </p:cNvPr>
          <p:cNvSpPr txBox="1"/>
          <p:nvPr/>
        </p:nvSpPr>
        <p:spPr>
          <a:xfrm>
            <a:off x="6782588" y="2063750"/>
            <a:ext cx="124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Bad ↓</a:t>
            </a:r>
            <a:endParaRPr lang="ko-KR" altLang="en-US" sz="2400" dirty="0">
              <a:solidFill>
                <a:srgbClr val="00B0F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5490F-31E1-9AB9-237B-33B8F748BD0B}"/>
              </a:ext>
            </a:extLst>
          </p:cNvPr>
          <p:cNvSpPr txBox="1"/>
          <p:nvPr/>
        </p:nvSpPr>
        <p:spPr>
          <a:xfrm>
            <a:off x="1905289" y="2962170"/>
            <a:ext cx="40222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OPEN-API</a:t>
            </a:r>
            <a:r>
              <a:rPr lang="ko-KR" altLang="en-US" sz="2400" dirty="0"/>
              <a:t>를 사용하여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데이터 호출 및 가공을 해보는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좋은</a:t>
            </a:r>
            <a:r>
              <a:rPr lang="en-US" altLang="ko-KR" sz="2400" dirty="0"/>
              <a:t> </a:t>
            </a:r>
            <a:r>
              <a:rPr lang="ko-KR" altLang="en-US" sz="2400" dirty="0"/>
              <a:t>경험을 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E678F-3917-5720-5B91-89D3FAE0728A}"/>
              </a:ext>
            </a:extLst>
          </p:cNvPr>
          <p:cNvSpPr txBox="1"/>
          <p:nvPr/>
        </p:nvSpPr>
        <p:spPr>
          <a:xfrm>
            <a:off x="6782587" y="2962170"/>
            <a:ext cx="49522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미세먼지 정보도 지역 별로</a:t>
            </a:r>
            <a:endParaRPr lang="en-US" altLang="ko-KR" sz="2400" dirty="0"/>
          </a:p>
          <a:p>
            <a:r>
              <a:rPr lang="ko-KR" altLang="en-US" sz="2400" dirty="0"/>
              <a:t>구현했다면</a:t>
            </a:r>
            <a:r>
              <a:rPr lang="en-US" altLang="ko-KR" sz="2400" dirty="0"/>
              <a:t> </a:t>
            </a:r>
            <a:r>
              <a:rPr lang="ko-KR" altLang="en-US" sz="2400" dirty="0"/>
              <a:t>좋았을 듯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API</a:t>
            </a:r>
            <a:r>
              <a:rPr lang="ko-KR" altLang="en-US" sz="2400" dirty="0"/>
              <a:t>호출 부분을 기능별 컴포넌트로</a:t>
            </a:r>
            <a:endParaRPr lang="en-US" altLang="ko-KR" sz="2400" dirty="0"/>
          </a:p>
          <a:p>
            <a:r>
              <a:rPr lang="ko-KR" altLang="en-US" sz="2400" dirty="0"/>
              <a:t>나누지 않고 통합 했다면 좋았을 듯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46FE99-ECB1-4E19-894F-D3995868557B}"/>
              </a:ext>
            </a:extLst>
          </p:cNvPr>
          <p:cNvSpPr/>
          <p:nvPr/>
        </p:nvSpPr>
        <p:spPr>
          <a:xfrm>
            <a:off x="1905289" y="2513734"/>
            <a:ext cx="2946400" cy="64655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521C2E-22F5-9006-CDBD-321B5133F65F}"/>
              </a:ext>
            </a:extLst>
          </p:cNvPr>
          <p:cNvSpPr/>
          <p:nvPr/>
        </p:nvSpPr>
        <p:spPr>
          <a:xfrm>
            <a:off x="6782587" y="2513734"/>
            <a:ext cx="2946400" cy="64655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F526C-AC27-C736-588B-5EAF94EB58D3}"/>
              </a:ext>
            </a:extLst>
          </p:cNvPr>
          <p:cNvSpPr txBox="1"/>
          <p:nvPr/>
        </p:nvSpPr>
        <p:spPr>
          <a:xfrm>
            <a:off x="3832099" y="64343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API </a:t>
            </a:r>
            <a:r>
              <a:rPr lang="ko-KR" altLang="en-US" dirty="0"/>
              <a:t>호출 컴포넌트</a:t>
            </a:r>
          </a:p>
        </p:txBody>
      </p:sp>
    </p:spTree>
    <p:extLst>
      <p:ext uri="{BB962C8B-B14F-4D97-AF65-F5344CB8AC3E}">
        <p14:creationId xmlns:p14="http://schemas.microsoft.com/office/powerpoint/2010/main" val="255771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34BB0-359A-BCAC-1E14-ADEED5F3CA58}"/>
              </a:ext>
            </a:extLst>
          </p:cNvPr>
          <p:cNvSpPr txBox="1"/>
          <p:nvPr/>
        </p:nvSpPr>
        <p:spPr>
          <a:xfrm>
            <a:off x="1501198" y="535710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파트 별 회고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1737C-0A8F-5F83-A9C5-5271C4E652A1}"/>
              </a:ext>
            </a:extLst>
          </p:cNvPr>
          <p:cNvSpPr txBox="1"/>
          <p:nvPr/>
        </p:nvSpPr>
        <p:spPr>
          <a:xfrm>
            <a:off x="1886239" y="2063750"/>
            <a:ext cx="1501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Good ↑</a:t>
            </a:r>
            <a:endParaRPr lang="ko-KR" altLang="en-US" sz="2400" dirty="0">
              <a:solidFill>
                <a:srgbClr val="FF000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CCBCB-22C1-4CFA-9BC5-6A0DBB108F30}"/>
              </a:ext>
            </a:extLst>
          </p:cNvPr>
          <p:cNvSpPr txBox="1"/>
          <p:nvPr/>
        </p:nvSpPr>
        <p:spPr>
          <a:xfrm>
            <a:off x="6283508" y="2063750"/>
            <a:ext cx="124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Bad ↓</a:t>
            </a:r>
            <a:endParaRPr lang="ko-KR" altLang="en-US" sz="2400" dirty="0">
              <a:solidFill>
                <a:srgbClr val="00B0F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5490F-31E1-9AB9-237B-33B8F748BD0B}"/>
              </a:ext>
            </a:extLst>
          </p:cNvPr>
          <p:cNvSpPr txBox="1"/>
          <p:nvPr/>
        </p:nvSpPr>
        <p:spPr>
          <a:xfrm>
            <a:off x="1886239" y="2962170"/>
            <a:ext cx="40222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팀원들이 구현한 컴포넌트 및 화면들을 통합하며 제대로 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 협업 경험을 한 느낌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E678F-3917-5720-5B91-89D3FAE0728A}"/>
              </a:ext>
            </a:extLst>
          </p:cNvPr>
          <p:cNvSpPr txBox="1"/>
          <p:nvPr/>
        </p:nvSpPr>
        <p:spPr>
          <a:xfrm>
            <a:off x="6283507" y="2962170"/>
            <a:ext cx="56951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한 학기 동안 많은 부분을 배웠는데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적용하지 못한 기술이 있어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다양한 방법으로 구현할 수 있도록 하고싶음</a:t>
            </a:r>
            <a:endParaRPr lang="en-US" altLang="ko-KR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46FE99-ECB1-4E19-894F-D3995868557B}"/>
              </a:ext>
            </a:extLst>
          </p:cNvPr>
          <p:cNvSpPr/>
          <p:nvPr/>
        </p:nvSpPr>
        <p:spPr>
          <a:xfrm>
            <a:off x="1886239" y="2513734"/>
            <a:ext cx="2946400" cy="64655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521C2E-22F5-9006-CDBD-321B5133F65F}"/>
              </a:ext>
            </a:extLst>
          </p:cNvPr>
          <p:cNvSpPr/>
          <p:nvPr/>
        </p:nvSpPr>
        <p:spPr>
          <a:xfrm>
            <a:off x="6283507" y="2513734"/>
            <a:ext cx="2946400" cy="64655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F526C-AC27-C736-588B-5EAF94EB58D3}"/>
              </a:ext>
            </a:extLst>
          </p:cNvPr>
          <p:cNvSpPr txBox="1"/>
          <p:nvPr/>
        </p:nvSpPr>
        <p:spPr>
          <a:xfrm>
            <a:off x="3813049" y="643431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메인 화면 구현</a:t>
            </a:r>
            <a:r>
              <a:rPr lang="en-US" altLang="ko-KR" dirty="0"/>
              <a:t>, </a:t>
            </a:r>
            <a:r>
              <a:rPr lang="ko-KR" altLang="en-US" dirty="0"/>
              <a:t>기능 통합</a:t>
            </a:r>
          </a:p>
        </p:txBody>
      </p:sp>
    </p:spTree>
    <p:extLst>
      <p:ext uri="{BB962C8B-B14F-4D97-AF65-F5344CB8AC3E}">
        <p14:creationId xmlns:p14="http://schemas.microsoft.com/office/powerpoint/2010/main" val="2415172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34BB0-359A-BCAC-1E14-ADEED5F3CA58}"/>
              </a:ext>
            </a:extLst>
          </p:cNvPr>
          <p:cNvSpPr txBox="1"/>
          <p:nvPr/>
        </p:nvSpPr>
        <p:spPr>
          <a:xfrm>
            <a:off x="1477107" y="535710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파트 별 회고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1737C-0A8F-5F83-A9C5-5271C4E652A1}"/>
              </a:ext>
            </a:extLst>
          </p:cNvPr>
          <p:cNvSpPr txBox="1"/>
          <p:nvPr/>
        </p:nvSpPr>
        <p:spPr>
          <a:xfrm>
            <a:off x="1862148" y="2063750"/>
            <a:ext cx="1501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Good ↑</a:t>
            </a:r>
            <a:endParaRPr lang="ko-KR" altLang="en-US" sz="2400" dirty="0">
              <a:solidFill>
                <a:srgbClr val="FF000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CCBCB-22C1-4CFA-9BC5-6A0DBB108F30}"/>
              </a:ext>
            </a:extLst>
          </p:cNvPr>
          <p:cNvSpPr txBox="1"/>
          <p:nvPr/>
        </p:nvSpPr>
        <p:spPr>
          <a:xfrm>
            <a:off x="6739447" y="2063750"/>
            <a:ext cx="124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Bad ↓</a:t>
            </a:r>
            <a:endParaRPr lang="ko-KR" altLang="en-US" sz="2400" dirty="0">
              <a:solidFill>
                <a:srgbClr val="00B0F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5490F-31E1-9AB9-237B-33B8F748BD0B}"/>
              </a:ext>
            </a:extLst>
          </p:cNvPr>
          <p:cNvSpPr txBox="1"/>
          <p:nvPr/>
        </p:nvSpPr>
        <p:spPr>
          <a:xfrm>
            <a:off x="1862148" y="2962170"/>
            <a:ext cx="4022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OPEN-API</a:t>
            </a:r>
            <a:r>
              <a:rPr lang="ko-KR" altLang="en-US" sz="2400" dirty="0"/>
              <a:t> 파트와 소통하며</a:t>
            </a:r>
            <a:endParaRPr lang="en-US" altLang="ko-KR" sz="2400" dirty="0"/>
          </a:p>
          <a:p>
            <a:r>
              <a:rPr lang="ko-KR" altLang="en-US" sz="2400" dirty="0"/>
              <a:t>개발하는 좋은 경험을 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백엔드와</a:t>
            </a:r>
            <a:r>
              <a:rPr lang="ko-KR" altLang="en-US" sz="2400" dirty="0"/>
              <a:t> 협업하는 느낌이라</a:t>
            </a:r>
            <a:endParaRPr lang="en-US" altLang="ko-KR" sz="2400" dirty="0"/>
          </a:p>
          <a:p>
            <a:r>
              <a:rPr lang="ko-KR" altLang="en-US" sz="2400" dirty="0"/>
              <a:t>좋았음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E678F-3917-5720-5B91-89D3FAE0728A}"/>
              </a:ext>
            </a:extLst>
          </p:cNvPr>
          <p:cNvSpPr txBox="1"/>
          <p:nvPr/>
        </p:nvSpPr>
        <p:spPr>
          <a:xfrm>
            <a:off x="6739446" y="2962170"/>
            <a:ext cx="4985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React Native</a:t>
            </a:r>
            <a:r>
              <a:rPr lang="ko-KR" altLang="en-US" sz="2400" dirty="0"/>
              <a:t>를 처음 다뤄보면서</a:t>
            </a:r>
            <a:endParaRPr lang="en-US" altLang="ko-KR" sz="2400" dirty="0"/>
          </a:p>
          <a:p>
            <a:r>
              <a:rPr lang="ko-KR" altLang="en-US" sz="2400" dirty="0"/>
              <a:t>어려운 부분이 있었음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강의 중 배운 내용들을 프로젝트에서</a:t>
            </a:r>
            <a:endParaRPr lang="en-US" altLang="ko-KR" sz="2400" dirty="0"/>
          </a:p>
          <a:p>
            <a:r>
              <a:rPr lang="ko-KR" altLang="en-US" sz="2400" dirty="0"/>
              <a:t>전부 사용해보지 못해 아쉬움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46FE99-ECB1-4E19-894F-D3995868557B}"/>
              </a:ext>
            </a:extLst>
          </p:cNvPr>
          <p:cNvSpPr/>
          <p:nvPr/>
        </p:nvSpPr>
        <p:spPr>
          <a:xfrm>
            <a:off x="1862148" y="2513734"/>
            <a:ext cx="2946400" cy="64655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521C2E-22F5-9006-CDBD-321B5133F65F}"/>
              </a:ext>
            </a:extLst>
          </p:cNvPr>
          <p:cNvSpPr/>
          <p:nvPr/>
        </p:nvSpPr>
        <p:spPr>
          <a:xfrm>
            <a:off x="6739446" y="2513734"/>
            <a:ext cx="2946400" cy="64655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F526C-AC27-C736-588B-5EAF94EB58D3}"/>
              </a:ext>
            </a:extLst>
          </p:cNvPr>
          <p:cNvSpPr txBox="1"/>
          <p:nvPr/>
        </p:nvSpPr>
        <p:spPr>
          <a:xfrm>
            <a:off x="3788958" y="643431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탭</a:t>
            </a:r>
            <a:r>
              <a:rPr lang="en-US" altLang="ko-KR" dirty="0"/>
              <a:t>, </a:t>
            </a:r>
            <a:r>
              <a:rPr lang="ko-KR" altLang="en-US" dirty="0"/>
              <a:t>화면 별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672549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243179-60AE-6FAB-1BC5-EFA88F088FE1}"/>
              </a:ext>
            </a:extLst>
          </p:cNvPr>
          <p:cNvSpPr txBox="1"/>
          <p:nvPr/>
        </p:nvSpPr>
        <p:spPr>
          <a:xfrm>
            <a:off x="1145685" y="2767281"/>
            <a:ext cx="990063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2333235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10C33E-69C7-8321-AEFD-DB258217A032}"/>
              </a:ext>
            </a:extLst>
          </p:cNvPr>
          <p:cNvSpPr txBox="1"/>
          <p:nvPr/>
        </p:nvSpPr>
        <p:spPr>
          <a:xfrm>
            <a:off x="3591148" y="2693392"/>
            <a:ext cx="5009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감사합니다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44FC54-6521-0099-97D1-8D644592954D}"/>
              </a:ext>
            </a:extLst>
          </p:cNvPr>
          <p:cNvSpPr/>
          <p:nvPr/>
        </p:nvSpPr>
        <p:spPr>
          <a:xfrm>
            <a:off x="1961355" y="3854739"/>
            <a:ext cx="8269290" cy="119497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rgbClr val="3090E8"/>
              </a:gs>
              <a:gs pos="100000">
                <a:srgbClr val="3090E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04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CFEE9B5C-E041-197D-85F3-CD0F1F343756}"/>
              </a:ext>
            </a:extLst>
          </p:cNvPr>
          <p:cNvSpPr/>
          <p:nvPr/>
        </p:nvSpPr>
        <p:spPr>
          <a:xfrm>
            <a:off x="1208060" y="2083665"/>
            <a:ext cx="9775880" cy="2305050"/>
          </a:xfrm>
          <a:custGeom>
            <a:avLst/>
            <a:gdLst>
              <a:gd name="connsiteX0" fmla="*/ 1034472 w 8774545"/>
              <a:gd name="connsiteY0" fmla="*/ 0 h 2068946"/>
              <a:gd name="connsiteX1" fmla="*/ 2047929 w 8774545"/>
              <a:gd name="connsiteY1" fmla="*/ 825990 h 2068946"/>
              <a:gd name="connsiteX2" fmla="*/ 2052651 w 8774545"/>
              <a:gd name="connsiteY2" fmla="*/ 872836 h 2068946"/>
              <a:gd name="connsiteX3" fmla="*/ 3369093 w 8774545"/>
              <a:gd name="connsiteY3" fmla="*/ 872836 h 2068946"/>
              <a:gd name="connsiteX4" fmla="*/ 3373816 w 8774545"/>
              <a:gd name="connsiteY4" fmla="*/ 825990 h 2068946"/>
              <a:gd name="connsiteX5" fmla="*/ 4387272 w 8774545"/>
              <a:gd name="connsiteY5" fmla="*/ 0 h 2068946"/>
              <a:gd name="connsiteX6" fmla="*/ 5400728 w 8774545"/>
              <a:gd name="connsiteY6" fmla="*/ 825990 h 2068946"/>
              <a:gd name="connsiteX7" fmla="*/ 5405451 w 8774545"/>
              <a:gd name="connsiteY7" fmla="*/ 872836 h 2068946"/>
              <a:gd name="connsiteX8" fmla="*/ 6721894 w 8774545"/>
              <a:gd name="connsiteY8" fmla="*/ 872836 h 2068946"/>
              <a:gd name="connsiteX9" fmla="*/ 6726616 w 8774545"/>
              <a:gd name="connsiteY9" fmla="*/ 825990 h 2068946"/>
              <a:gd name="connsiteX10" fmla="*/ 7740072 w 8774545"/>
              <a:gd name="connsiteY10" fmla="*/ 0 h 2068946"/>
              <a:gd name="connsiteX11" fmla="*/ 8774545 w 8774545"/>
              <a:gd name="connsiteY11" fmla="*/ 1034473 h 2068946"/>
              <a:gd name="connsiteX12" fmla="*/ 7740072 w 8774545"/>
              <a:gd name="connsiteY12" fmla="*/ 2068946 h 2068946"/>
              <a:gd name="connsiteX13" fmla="*/ 6726616 w 8774545"/>
              <a:gd name="connsiteY13" fmla="*/ 1242956 h 2068946"/>
              <a:gd name="connsiteX14" fmla="*/ 6721893 w 8774545"/>
              <a:gd name="connsiteY14" fmla="*/ 1196109 h 2068946"/>
              <a:gd name="connsiteX15" fmla="*/ 5405451 w 8774545"/>
              <a:gd name="connsiteY15" fmla="*/ 1196109 h 2068946"/>
              <a:gd name="connsiteX16" fmla="*/ 5400728 w 8774545"/>
              <a:gd name="connsiteY16" fmla="*/ 1242956 h 2068946"/>
              <a:gd name="connsiteX17" fmla="*/ 4387272 w 8774545"/>
              <a:gd name="connsiteY17" fmla="*/ 2068946 h 2068946"/>
              <a:gd name="connsiteX18" fmla="*/ 3373816 w 8774545"/>
              <a:gd name="connsiteY18" fmla="*/ 1242956 h 2068946"/>
              <a:gd name="connsiteX19" fmla="*/ 3369093 w 8774545"/>
              <a:gd name="connsiteY19" fmla="*/ 1196109 h 2068946"/>
              <a:gd name="connsiteX20" fmla="*/ 2052651 w 8774545"/>
              <a:gd name="connsiteY20" fmla="*/ 1196109 h 2068946"/>
              <a:gd name="connsiteX21" fmla="*/ 2047929 w 8774545"/>
              <a:gd name="connsiteY21" fmla="*/ 1242956 h 2068946"/>
              <a:gd name="connsiteX22" fmla="*/ 1034472 w 8774545"/>
              <a:gd name="connsiteY22" fmla="*/ 2068946 h 2068946"/>
              <a:gd name="connsiteX23" fmla="*/ 0 w 8774545"/>
              <a:gd name="connsiteY23" fmla="*/ 1034473 h 2068946"/>
              <a:gd name="connsiteX24" fmla="*/ 1034472 w 8774545"/>
              <a:gd name="connsiteY24" fmla="*/ 0 h 206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774545" h="2068946">
                <a:moveTo>
                  <a:pt x="1034472" y="0"/>
                </a:moveTo>
                <a:cubicBezTo>
                  <a:pt x="1534381" y="0"/>
                  <a:pt x="1951468" y="354598"/>
                  <a:pt x="2047929" y="825990"/>
                </a:cubicBezTo>
                <a:lnTo>
                  <a:pt x="2052651" y="872836"/>
                </a:lnTo>
                <a:lnTo>
                  <a:pt x="3369093" y="872836"/>
                </a:lnTo>
                <a:lnTo>
                  <a:pt x="3373816" y="825990"/>
                </a:lnTo>
                <a:cubicBezTo>
                  <a:pt x="3470276" y="354598"/>
                  <a:pt x="3887363" y="0"/>
                  <a:pt x="4387272" y="0"/>
                </a:cubicBezTo>
                <a:cubicBezTo>
                  <a:pt x="4887180" y="0"/>
                  <a:pt x="5304268" y="354598"/>
                  <a:pt x="5400728" y="825990"/>
                </a:cubicBezTo>
                <a:lnTo>
                  <a:pt x="5405451" y="872836"/>
                </a:lnTo>
                <a:lnTo>
                  <a:pt x="6721894" y="872836"/>
                </a:lnTo>
                <a:lnTo>
                  <a:pt x="6726616" y="825990"/>
                </a:lnTo>
                <a:cubicBezTo>
                  <a:pt x="6823077" y="354598"/>
                  <a:pt x="7240164" y="0"/>
                  <a:pt x="7740072" y="0"/>
                </a:cubicBezTo>
                <a:cubicBezTo>
                  <a:pt x="8311396" y="0"/>
                  <a:pt x="8774545" y="463149"/>
                  <a:pt x="8774545" y="1034473"/>
                </a:cubicBezTo>
                <a:cubicBezTo>
                  <a:pt x="8774545" y="1605797"/>
                  <a:pt x="8311396" y="2068946"/>
                  <a:pt x="7740072" y="2068946"/>
                </a:cubicBezTo>
                <a:cubicBezTo>
                  <a:pt x="7240164" y="2068946"/>
                  <a:pt x="6823077" y="1714348"/>
                  <a:pt x="6726616" y="1242956"/>
                </a:cubicBezTo>
                <a:lnTo>
                  <a:pt x="6721893" y="1196109"/>
                </a:lnTo>
                <a:lnTo>
                  <a:pt x="5405451" y="1196109"/>
                </a:lnTo>
                <a:lnTo>
                  <a:pt x="5400728" y="1242956"/>
                </a:lnTo>
                <a:cubicBezTo>
                  <a:pt x="5304268" y="1714348"/>
                  <a:pt x="4887180" y="2068946"/>
                  <a:pt x="4387272" y="2068946"/>
                </a:cubicBezTo>
                <a:cubicBezTo>
                  <a:pt x="3887363" y="2068946"/>
                  <a:pt x="3470276" y="1714348"/>
                  <a:pt x="3373816" y="1242956"/>
                </a:cubicBezTo>
                <a:lnTo>
                  <a:pt x="3369093" y="1196109"/>
                </a:lnTo>
                <a:lnTo>
                  <a:pt x="2052651" y="1196109"/>
                </a:lnTo>
                <a:lnTo>
                  <a:pt x="2047929" y="1242956"/>
                </a:lnTo>
                <a:cubicBezTo>
                  <a:pt x="1951468" y="1714348"/>
                  <a:pt x="1534381" y="2068946"/>
                  <a:pt x="1034472" y="2068946"/>
                </a:cubicBezTo>
                <a:cubicBezTo>
                  <a:pt x="463149" y="2068946"/>
                  <a:pt x="0" y="1605797"/>
                  <a:pt x="0" y="1034473"/>
                </a:cubicBezTo>
                <a:cubicBezTo>
                  <a:pt x="0" y="463149"/>
                  <a:pt x="463149" y="0"/>
                  <a:pt x="1034472" y="0"/>
                </a:cubicBezTo>
                <a:close/>
              </a:path>
            </a:pathLst>
          </a:custGeom>
          <a:solidFill>
            <a:srgbClr val="3090E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D755702-8F3D-DC08-FA24-7D98B370D213}"/>
              </a:ext>
            </a:extLst>
          </p:cNvPr>
          <p:cNvSpPr/>
          <p:nvPr/>
        </p:nvSpPr>
        <p:spPr>
          <a:xfrm>
            <a:off x="1393289" y="2263748"/>
            <a:ext cx="1944885" cy="1944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ysClr val="windowText" lastClr="00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A233943-7998-D9DA-9EC8-D2DA273FC75D}"/>
              </a:ext>
            </a:extLst>
          </p:cNvPr>
          <p:cNvSpPr/>
          <p:nvPr/>
        </p:nvSpPr>
        <p:spPr>
          <a:xfrm>
            <a:off x="8853830" y="2263748"/>
            <a:ext cx="1944885" cy="1944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ysClr val="windowText" lastClr="00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회고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C8A1CB-18ED-15BF-B026-52410C722574}"/>
              </a:ext>
            </a:extLst>
          </p:cNvPr>
          <p:cNvSpPr/>
          <p:nvPr/>
        </p:nvSpPr>
        <p:spPr>
          <a:xfrm>
            <a:off x="5123559" y="2263748"/>
            <a:ext cx="1944885" cy="1944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ysClr val="windowText" lastClr="00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ko-KR" altLang="en-US" sz="3600" dirty="0">
              <a:solidFill>
                <a:sysClr val="windowText" lastClr="00000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28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795F5D0-354F-4F41-933E-E2BE7C7C8EA5}"/>
              </a:ext>
            </a:extLst>
          </p:cNvPr>
          <p:cNvSpPr/>
          <p:nvPr/>
        </p:nvSpPr>
        <p:spPr>
          <a:xfrm>
            <a:off x="1790699" y="647700"/>
            <a:ext cx="6315075" cy="1047750"/>
          </a:xfrm>
          <a:prstGeom prst="roundRect">
            <a:avLst/>
          </a:prstGeom>
          <a:solidFill>
            <a:schemeClr val="bg1"/>
          </a:solidFill>
          <a:ln>
            <a:solidFill>
              <a:srgbClr val="3090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3090E8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Native Weather : </a:t>
            </a:r>
            <a:r>
              <a:rPr lang="ko-KR" altLang="en-US" sz="2800" dirty="0">
                <a:solidFill>
                  <a:srgbClr val="3090E8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기상 정보 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053A9-6A30-64BE-BD8B-AC141D7D1D28}"/>
              </a:ext>
            </a:extLst>
          </p:cNvPr>
          <p:cNvSpPr txBox="1"/>
          <p:nvPr/>
        </p:nvSpPr>
        <p:spPr>
          <a:xfrm>
            <a:off x="1790699" y="2269041"/>
            <a:ext cx="7608173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학습 내용을 최대한 활용하여 개인 역량 강화에 초점을 둠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OPEN API</a:t>
            </a:r>
            <a:r>
              <a:rPr lang="ko-KR" altLang="en-US" sz="2000" dirty="0"/>
              <a:t>를 사용하여 기상청 공공데이터에 쉽게 접근 가능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사용자가 실시간으로 기온</a:t>
            </a:r>
            <a:r>
              <a:rPr lang="en-US" altLang="ko-KR" sz="2000" dirty="0"/>
              <a:t>, </a:t>
            </a:r>
            <a:r>
              <a:rPr lang="ko-KR" altLang="en-US" sz="2000" dirty="0"/>
              <a:t>날씨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대기질</a:t>
            </a:r>
            <a:r>
              <a:rPr lang="ko-KR" altLang="en-US" sz="2000" dirty="0"/>
              <a:t> 정보를 큰 틀에서 파악 가능</a:t>
            </a:r>
            <a:endParaRPr lang="en-US" altLang="ko-KR" sz="2000" dirty="0"/>
          </a:p>
        </p:txBody>
      </p:sp>
      <p:pic>
        <p:nvPicPr>
          <p:cNvPr id="1026" name="Picture 2" descr="React Native] 시작하기 전에">
            <a:extLst>
              <a:ext uri="{FF2B5EF4-FFF2-40B4-BE49-F238E27FC236}">
                <a16:creationId xmlns:a16="http://schemas.microsoft.com/office/drawing/2014/main" id="{128C67F9-3C37-5CC7-7154-B66C7CBBB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281488"/>
            <a:ext cx="3105150" cy="204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CE8C3B9-CC43-D043-4C13-E29943B9E1CE}"/>
              </a:ext>
            </a:extLst>
          </p:cNvPr>
          <p:cNvGrpSpPr/>
          <p:nvPr/>
        </p:nvGrpSpPr>
        <p:grpSpPr>
          <a:xfrm>
            <a:off x="7060045" y="4055575"/>
            <a:ext cx="2129557" cy="2349592"/>
            <a:chOff x="6755245" y="2817325"/>
            <a:chExt cx="2129557" cy="2349592"/>
          </a:xfrm>
        </p:grpSpPr>
        <p:pic>
          <p:nvPicPr>
            <p:cNvPr id="1028" name="Picture 4" descr="NodeJS - API명세서">
              <a:extLst>
                <a:ext uri="{FF2B5EF4-FFF2-40B4-BE49-F238E27FC236}">
                  <a16:creationId xmlns:a16="http://schemas.microsoft.com/office/drawing/2014/main" id="{25049D33-C66D-E7E3-6782-0C6B91E2D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9846" y="2817325"/>
              <a:ext cx="2040357" cy="2040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95EBD9-24FD-2582-26B4-D864A0608D91}"/>
                </a:ext>
              </a:extLst>
            </p:cNvPr>
            <p:cNvSpPr txBox="1"/>
            <p:nvPr/>
          </p:nvSpPr>
          <p:spPr>
            <a:xfrm>
              <a:off x="6755245" y="4643697"/>
              <a:ext cx="2129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OPEN</a:t>
              </a:r>
              <a:r>
                <a:rPr lang="ko-KR" altLang="en-US" sz="2800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 </a:t>
              </a:r>
              <a:r>
                <a:rPr lang="en-US" altLang="ko-KR" sz="2800" dirty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API</a:t>
              </a:r>
              <a:endParaRPr lang="ko-KR" altLang="en-US" sz="2800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3B64B8F6-E7A9-4A63-97BA-31E5D490A879}"/>
              </a:ext>
            </a:extLst>
          </p:cNvPr>
          <p:cNvSpPr/>
          <p:nvPr/>
        </p:nvSpPr>
        <p:spPr>
          <a:xfrm>
            <a:off x="6186489" y="4813816"/>
            <a:ext cx="523875" cy="523875"/>
          </a:xfrm>
          <a:prstGeom prst="plus">
            <a:avLst>
              <a:gd name="adj" fmla="val 4729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592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0EC7752-EF8C-FC8E-EB81-352B5B0BB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76" y="942460"/>
            <a:ext cx="2535573" cy="5482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ED24F-09C7-DEEC-48F7-15DF7993B4B3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D80F0-BF0D-DA04-0EFF-7C4D12A33345}"/>
              </a:ext>
            </a:extLst>
          </p:cNvPr>
          <p:cNvSpPr txBox="1"/>
          <p:nvPr/>
        </p:nvSpPr>
        <p:spPr>
          <a:xfrm>
            <a:off x="3724275" y="278130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4DE97-1C3D-648C-E81E-639A90C85F36}"/>
              </a:ext>
            </a:extLst>
          </p:cNvPr>
          <p:cNvSpPr txBox="1"/>
          <p:nvPr/>
        </p:nvSpPr>
        <p:spPr>
          <a:xfrm>
            <a:off x="5057775" y="156210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21558-4DE4-3727-A43B-245C511DB782}"/>
              </a:ext>
            </a:extLst>
          </p:cNvPr>
          <p:cNvSpPr txBox="1"/>
          <p:nvPr/>
        </p:nvSpPr>
        <p:spPr>
          <a:xfrm>
            <a:off x="4972050" y="572504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A4325-2DB6-01B8-A1DB-E74A52E13C0B}"/>
              </a:ext>
            </a:extLst>
          </p:cNvPr>
          <p:cNvSpPr txBox="1"/>
          <p:nvPr/>
        </p:nvSpPr>
        <p:spPr>
          <a:xfrm>
            <a:off x="6457953" y="127641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FCBA9-2577-74A9-6667-38B01DBCBD70}"/>
              </a:ext>
            </a:extLst>
          </p:cNvPr>
          <p:cNvSpPr txBox="1"/>
          <p:nvPr/>
        </p:nvSpPr>
        <p:spPr>
          <a:xfrm>
            <a:off x="6457953" y="204424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C499D-43D6-3E3B-31D3-3DE47AF3DBFB}"/>
              </a:ext>
            </a:extLst>
          </p:cNvPr>
          <p:cNvSpPr txBox="1"/>
          <p:nvPr/>
        </p:nvSpPr>
        <p:spPr>
          <a:xfrm>
            <a:off x="6457953" y="278130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B5049-E11B-0D68-D593-4290FE08E34B}"/>
              </a:ext>
            </a:extLst>
          </p:cNvPr>
          <p:cNvSpPr txBox="1"/>
          <p:nvPr/>
        </p:nvSpPr>
        <p:spPr>
          <a:xfrm>
            <a:off x="6883069" y="1276410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앱 및 개발자 정보 팝업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214AAE-742E-1713-1756-065A1D287272}"/>
              </a:ext>
            </a:extLst>
          </p:cNvPr>
          <p:cNvSpPr txBox="1"/>
          <p:nvPr/>
        </p:nvSpPr>
        <p:spPr>
          <a:xfrm>
            <a:off x="6883069" y="2059633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이동 버튼 </a:t>
            </a:r>
            <a:r>
              <a:rPr lang="en-US" altLang="ko-KR" dirty="0"/>
              <a:t>(</a:t>
            </a:r>
            <a:r>
              <a:rPr lang="ko-KR" altLang="en-US" dirty="0"/>
              <a:t>직관적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96986E-7CCD-C07C-A3C3-A924A39154FB}"/>
              </a:ext>
            </a:extLst>
          </p:cNvPr>
          <p:cNvSpPr txBox="1"/>
          <p:nvPr/>
        </p:nvSpPr>
        <p:spPr>
          <a:xfrm>
            <a:off x="6895111" y="281207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바텀</a:t>
            </a:r>
            <a:r>
              <a:rPr lang="ko-KR" altLang="en-US" dirty="0"/>
              <a:t> 네비게이션 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3BA9C2-A252-779E-B002-99D1165C26D6}"/>
              </a:ext>
            </a:extLst>
          </p:cNvPr>
          <p:cNvSpPr txBox="1"/>
          <p:nvPr/>
        </p:nvSpPr>
        <p:spPr>
          <a:xfrm>
            <a:off x="2543659" y="59166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 dirty="0"/>
              <a:t>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76E22-DE9D-C377-D040-BC869CBFE52C}"/>
              </a:ext>
            </a:extLst>
          </p:cNvPr>
          <p:cNvSpPr txBox="1"/>
          <p:nvPr/>
        </p:nvSpPr>
        <p:spPr>
          <a:xfrm>
            <a:off x="6457953" y="4562475"/>
            <a:ext cx="392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앱 내 모든 상태관리 </a:t>
            </a:r>
            <a:r>
              <a:rPr lang="en-US" altLang="ko-KR" dirty="0"/>
              <a:t>: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18090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DE9F1C-F42E-808A-981F-28943B02481A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FEC43-5E1D-F341-7BDF-713D02B33E14}"/>
              </a:ext>
            </a:extLst>
          </p:cNvPr>
          <p:cNvSpPr txBox="1"/>
          <p:nvPr/>
        </p:nvSpPr>
        <p:spPr>
          <a:xfrm>
            <a:off x="2543659" y="59166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 dirty="0"/>
              <a:t>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79B7D9-FD38-F84E-7A6B-5C9241B6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46" y="1099723"/>
            <a:ext cx="6315075" cy="5086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C9BF4-33D5-58EB-2F7A-C54BFB15EE37}"/>
              </a:ext>
            </a:extLst>
          </p:cNvPr>
          <p:cNvSpPr txBox="1"/>
          <p:nvPr/>
        </p:nvSpPr>
        <p:spPr>
          <a:xfrm>
            <a:off x="8116012" y="5662306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활성</a:t>
            </a:r>
            <a:r>
              <a:rPr lang="en-US" altLang="ko-KR" dirty="0"/>
              <a:t>, </a:t>
            </a:r>
            <a:r>
              <a:rPr lang="ko-KR" altLang="en-US" dirty="0"/>
              <a:t>비활성 화면을 색상으로 구분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095AE29-A7A4-CFD4-D303-6190E11EA215}"/>
              </a:ext>
            </a:extLst>
          </p:cNvPr>
          <p:cNvSpPr/>
          <p:nvPr/>
        </p:nvSpPr>
        <p:spPr>
          <a:xfrm>
            <a:off x="2113674" y="5218546"/>
            <a:ext cx="2736460" cy="443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6565"/>
              </a:solidFill>
            </a:endParaRPr>
          </a:p>
        </p:txBody>
      </p: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3121D4E5-7508-8185-E2C6-9C28ECEDB42E}"/>
              </a:ext>
            </a:extLst>
          </p:cNvPr>
          <p:cNvSpPr/>
          <p:nvPr/>
        </p:nvSpPr>
        <p:spPr>
          <a:xfrm>
            <a:off x="6317673" y="1967345"/>
            <a:ext cx="416616" cy="2133600"/>
          </a:xfrm>
          <a:prstGeom prst="rightBrace">
            <a:avLst>
              <a:gd name="adj1" fmla="val 4602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04BC856-544D-6137-B3F6-AC3A3194C06E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6734289" y="3034145"/>
            <a:ext cx="13105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BBAF3C-134F-D9A0-A909-A8831001284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50134" y="5440426"/>
            <a:ext cx="31947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73EB3A-9A02-6CF9-DB60-3F1952CA5647}"/>
              </a:ext>
            </a:extLst>
          </p:cNvPr>
          <p:cNvSpPr txBox="1"/>
          <p:nvPr/>
        </p:nvSpPr>
        <p:spPr>
          <a:xfrm>
            <a:off x="8044873" y="3204810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탭 버튼에 대한 아이콘</a:t>
            </a:r>
            <a:r>
              <a:rPr lang="en-US" altLang="ko-KR" dirty="0"/>
              <a:t>, </a:t>
            </a:r>
            <a:r>
              <a:rPr lang="ko-KR" altLang="en-US" dirty="0"/>
              <a:t>스타일을 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A02128-34D1-46DB-70C7-DC4223386286}"/>
              </a:ext>
            </a:extLst>
          </p:cNvPr>
          <p:cNvSpPr txBox="1"/>
          <p:nvPr/>
        </p:nvSpPr>
        <p:spPr>
          <a:xfrm>
            <a:off x="8123069" y="1144740"/>
            <a:ext cx="216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Tab.Navigator</a:t>
            </a:r>
            <a:endParaRPr lang="ko-KR" altLang="en-US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30F8B8-BD33-D908-EE89-0342E3548DAB}"/>
              </a:ext>
            </a:extLst>
          </p:cNvPr>
          <p:cNvSpPr txBox="1"/>
          <p:nvPr/>
        </p:nvSpPr>
        <p:spPr>
          <a:xfrm>
            <a:off x="8123069" y="156106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하단 탭 네비게이션을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70124-B662-F646-A07C-ED3F32B953E2}"/>
              </a:ext>
            </a:extLst>
          </p:cNvPr>
          <p:cNvSpPr txBox="1"/>
          <p:nvPr/>
        </p:nvSpPr>
        <p:spPr>
          <a:xfrm>
            <a:off x="8044873" y="2855880"/>
            <a:ext cx="272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screenOptions</a:t>
            </a:r>
            <a:r>
              <a:rPr lang="en-US" altLang="ko-KR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= { }</a:t>
            </a:r>
            <a:endParaRPr lang="ko-KR" altLang="en-US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8D5252-4B51-C893-0049-286EF7E0234D}"/>
              </a:ext>
            </a:extLst>
          </p:cNvPr>
          <p:cNvSpPr txBox="1"/>
          <p:nvPr/>
        </p:nvSpPr>
        <p:spPr>
          <a:xfrm>
            <a:off x="8123069" y="5255760"/>
            <a:ext cx="26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tabBarOption</a:t>
            </a:r>
            <a:r>
              <a:rPr lang="en-US" altLang="ko-KR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= { }</a:t>
            </a:r>
            <a:endParaRPr lang="ko-KR" altLang="en-US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87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DE9F1C-F42E-808A-981F-28943B02481A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FEC43-5E1D-F341-7BDF-713D02B33E14}"/>
              </a:ext>
            </a:extLst>
          </p:cNvPr>
          <p:cNvSpPr txBox="1"/>
          <p:nvPr/>
        </p:nvSpPr>
        <p:spPr>
          <a:xfrm>
            <a:off x="2543659" y="59166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 dirty="0"/>
              <a:t>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06A872-FF26-3908-00DB-0E628EFC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46" y="1928357"/>
            <a:ext cx="10279040" cy="2415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467323-E235-ADF3-2565-B48FFC83D1E5}"/>
              </a:ext>
            </a:extLst>
          </p:cNvPr>
          <p:cNvSpPr txBox="1"/>
          <p:nvPr/>
        </p:nvSpPr>
        <p:spPr>
          <a:xfrm>
            <a:off x="5458692" y="2766608"/>
            <a:ext cx="3251211" cy="369332"/>
          </a:xfrm>
          <a:prstGeom prst="rect">
            <a:avLst/>
          </a:prstGeom>
          <a:solidFill>
            <a:srgbClr val="21212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565"/>
                </a:solidFill>
              </a:rPr>
              <a:t>// </a:t>
            </a:r>
            <a:r>
              <a:rPr lang="ko-KR" altLang="en-US" dirty="0">
                <a:solidFill>
                  <a:srgbClr val="FF6565"/>
                </a:solidFill>
              </a:rPr>
              <a:t>아래 네비게이션의 라벨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B0306-0C0B-9EFC-CC9C-5DF3BFF4E844}"/>
              </a:ext>
            </a:extLst>
          </p:cNvPr>
          <p:cNvSpPr txBox="1"/>
          <p:nvPr/>
        </p:nvSpPr>
        <p:spPr>
          <a:xfrm>
            <a:off x="3064956" y="4682836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Tab.Screen</a:t>
            </a:r>
            <a:endParaRPr lang="ko-KR" altLang="en-US" sz="20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7C07E-4C21-A1E4-FBEA-F74E28F3E1A2}"/>
              </a:ext>
            </a:extLst>
          </p:cNvPr>
          <p:cNvSpPr txBox="1"/>
          <p:nvPr/>
        </p:nvSpPr>
        <p:spPr>
          <a:xfrm>
            <a:off x="3064956" y="5237593"/>
            <a:ext cx="511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Tab.Navigator</a:t>
            </a:r>
            <a:r>
              <a:rPr lang="en-US" altLang="ko-KR" dirty="0"/>
              <a:t> </a:t>
            </a:r>
            <a:r>
              <a:rPr lang="ko-KR" altLang="en-US" dirty="0"/>
              <a:t>내부에 사용하여 각 화면을 구성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B2F4654-0BED-5A28-F94D-5B4D5399038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921164" y="4204916"/>
            <a:ext cx="1143792" cy="677975"/>
          </a:xfrm>
          <a:prstGeom prst="bentConnector3">
            <a:avLst>
              <a:gd name="adj1" fmla="val 7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25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DE9F1C-F42E-808A-981F-28943B02481A}"/>
              </a:ext>
            </a:extLst>
          </p:cNvPr>
          <p:cNvSpPr txBox="1"/>
          <p:nvPr/>
        </p:nvSpPr>
        <p:spPr>
          <a:xfrm>
            <a:off x="1586346" y="45293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FEC43-5E1D-F341-7BDF-713D02B33E14}"/>
              </a:ext>
            </a:extLst>
          </p:cNvPr>
          <p:cNvSpPr txBox="1"/>
          <p:nvPr/>
        </p:nvSpPr>
        <p:spPr>
          <a:xfrm>
            <a:off x="2543659" y="59166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 dirty="0"/>
              <a:t>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57663-77A5-420F-D62F-D519245C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46" y="1099723"/>
            <a:ext cx="8562975" cy="819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D8D23D-C225-667B-50B6-57C9433C7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46" y="2028605"/>
            <a:ext cx="9201150" cy="1057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85FD1E-81CB-2A42-7229-E96E24647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346" y="3195612"/>
            <a:ext cx="9858375" cy="1047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2C19F5-BECF-D513-3055-EFB1E49FA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346" y="4353094"/>
            <a:ext cx="8124825" cy="82867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7B9999-DB49-0C35-507D-A0725CF4DE38}"/>
              </a:ext>
            </a:extLst>
          </p:cNvPr>
          <p:cNvSpPr/>
          <p:nvPr/>
        </p:nvSpPr>
        <p:spPr>
          <a:xfrm>
            <a:off x="1736436" y="1176438"/>
            <a:ext cx="744393" cy="39127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D53FAE4-7EAE-B024-EBA7-A8604FD0BB3D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1885408" y="5312461"/>
            <a:ext cx="669041" cy="22259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C445E8-E07F-024F-4AEE-78E379AF1FED}"/>
              </a:ext>
            </a:extLst>
          </p:cNvPr>
          <p:cNvGrpSpPr/>
          <p:nvPr/>
        </p:nvGrpSpPr>
        <p:grpSpPr>
          <a:xfrm>
            <a:off x="2331223" y="5548727"/>
            <a:ext cx="4114800" cy="419100"/>
            <a:chOff x="3475182" y="5609359"/>
            <a:chExt cx="4114800" cy="4191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7EC2907-47A7-98D9-C49C-88718F3C1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5182" y="5609359"/>
              <a:ext cx="4114800" cy="419100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E4E5249-846D-DC09-5C1C-8956FF3131E9}"/>
                </a:ext>
              </a:extLst>
            </p:cNvPr>
            <p:cNvSpPr/>
            <p:nvPr/>
          </p:nvSpPr>
          <p:spPr>
            <a:xfrm>
              <a:off x="3969900" y="5661891"/>
              <a:ext cx="744393" cy="3007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62394AE-4BC1-70F5-63DB-271071DAEA62}"/>
              </a:ext>
            </a:extLst>
          </p:cNvPr>
          <p:cNvSpPr txBox="1"/>
          <p:nvPr/>
        </p:nvSpPr>
        <p:spPr>
          <a:xfrm>
            <a:off x="6515533" y="5601259"/>
            <a:ext cx="4059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화면을 </a:t>
            </a:r>
            <a:r>
              <a:rPr lang="en-US" altLang="ko-KR" dirty="0"/>
              <a:t>Stack</a:t>
            </a:r>
            <a:r>
              <a:rPr lang="ko-KR" altLang="en-US" dirty="0"/>
              <a:t>으로 관리하기 위한</a:t>
            </a:r>
            <a:endParaRPr lang="en-US" altLang="ko-KR" dirty="0"/>
          </a:p>
          <a:p>
            <a:r>
              <a:rPr lang="en-US" altLang="ko-KR" dirty="0" err="1"/>
              <a:t>createNativeStackNavigator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31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B7C406-4CAE-767A-4990-07ABCD7E099D}"/>
              </a:ext>
            </a:extLst>
          </p:cNvPr>
          <p:cNvSpPr txBox="1"/>
          <p:nvPr/>
        </p:nvSpPr>
        <p:spPr>
          <a:xfrm>
            <a:off x="1586346" y="452935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스택 네비게이션의 필요성</a:t>
            </a:r>
            <a:endParaRPr lang="en-US" altLang="ko-KR" sz="32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C4C4E3-C4A8-EEA1-E05F-0F7456256CF6}"/>
              </a:ext>
            </a:extLst>
          </p:cNvPr>
          <p:cNvSpPr/>
          <p:nvPr/>
        </p:nvSpPr>
        <p:spPr>
          <a:xfrm>
            <a:off x="2726999" y="1958812"/>
            <a:ext cx="1940252" cy="19402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</a:rPr>
              <a:t>화면 전환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D057847-B104-C791-0D05-26097730FC79}"/>
              </a:ext>
            </a:extLst>
          </p:cNvPr>
          <p:cNvSpPr/>
          <p:nvPr/>
        </p:nvSpPr>
        <p:spPr>
          <a:xfrm>
            <a:off x="5755949" y="1958812"/>
            <a:ext cx="1940252" cy="19402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네비게이션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히스토리 관리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54D9FBE-31D3-51BB-3AB8-8775CF460342}"/>
              </a:ext>
            </a:extLst>
          </p:cNvPr>
          <p:cNvSpPr/>
          <p:nvPr/>
        </p:nvSpPr>
        <p:spPr>
          <a:xfrm>
            <a:off x="8784899" y="1958812"/>
            <a:ext cx="1940252" cy="19402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코드 조직화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DBDC-0C02-F89B-3CE9-5701238358D9}"/>
              </a:ext>
            </a:extLst>
          </p:cNvPr>
          <p:cNvSpPr txBox="1"/>
          <p:nvPr/>
        </p:nvSpPr>
        <p:spPr>
          <a:xfrm>
            <a:off x="2412158" y="4343400"/>
            <a:ext cx="2569934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기능에 따라 화면 구분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자유로운 화면 전환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677C5-1FAB-060D-CB45-562C2462023F}"/>
              </a:ext>
            </a:extLst>
          </p:cNvPr>
          <p:cNvSpPr txBox="1"/>
          <p:nvPr/>
        </p:nvSpPr>
        <p:spPr>
          <a:xfrm>
            <a:off x="5441108" y="4343400"/>
            <a:ext cx="2826415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이전 화면 전환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다른 지역 화면 확인 가능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46270-FD0B-287E-9007-80AF85923838}"/>
              </a:ext>
            </a:extLst>
          </p:cNvPr>
          <p:cNvSpPr txBox="1"/>
          <p:nvPr/>
        </p:nvSpPr>
        <p:spPr>
          <a:xfrm>
            <a:off x="8470058" y="4343400"/>
            <a:ext cx="2722220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화면을 스택으로 그룹화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코드베이스 유지가 </a:t>
            </a:r>
            <a:r>
              <a:rPr lang="ko-KR" altLang="en-US" dirty="0" err="1"/>
              <a:t>깔끔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741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1">
      <a:majorFont>
        <a:latin typeface="SB 어그로 Light"/>
        <a:ea typeface="SB 어그로 Light"/>
        <a:cs typeface=""/>
      </a:majorFont>
      <a:minorFont>
        <a:latin typeface="SB 어그로 Light"/>
        <a:ea typeface="SB 어그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2211</TotalTime>
  <Words>472</Words>
  <Application>Microsoft Office PowerPoint</Application>
  <PresentationFormat>와이드스크린</PresentationFormat>
  <Paragraphs>162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SB 어그로 Medium</vt:lpstr>
      <vt:lpstr>SB 어그로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태호 민</dc:creator>
  <cp:lastModifiedBy>연재 김</cp:lastModifiedBy>
  <cp:revision>178</cp:revision>
  <dcterms:created xsi:type="dcterms:W3CDTF">2024-03-23T07:04:31Z</dcterms:created>
  <dcterms:modified xsi:type="dcterms:W3CDTF">2024-06-04T05:12:47Z</dcterms:modified>
</cp:coreProperties>
</file>